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omments/modernComment_1B3_3A306E56.xml" ContentType="application/vnd.ms-powerpoint.comments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9"/>
  </p:notesMasterIdLst>
  <p:sldIdLst>
    <p:sldId id="340" r:id="rId2"/>
    <p:sldId id="402" r:id="rId3"/>
    <p:sldId id="491" r:id="rId4"/>
    <p:sldId id="492" r:id="rId5"/>
    <p:sldId id="470" r:id="rId6"/>
    <p:sldId id="467" r:id="rId7"/>
    <p:sldId id="468" r:id="rId8"/>
    <p:sldId id="481" r:id="rId9"/>
    <p:sldId id="477" r:id="rId10"/>
    <p:sldId id="479" r:id="rId11"/>
    <p:sldId id="480" r:id="rId12"/>
    <p:sldId id="478" r:id="rId13"/>
    <p:sldId id="483" r:id="rId14"/>
    <p:sldId id="482" r:id="rId15"/>
    <p:sldId id="471" r:id="rId16"/>
    <p:sldId id="469" r:id="rId17"/>
    <p:sldId id="465" r:id="rId18"/>
    <p:sldId id="463" r:id="rId19"/>
    <p:sldId id="466" r:id="rId20"/>
    <p:sldId id="464" r:id="rId21"/>
    <p:sldId id="472" r:id="rId22"/>
    <p:sldId id="473" r:id="rId23"/>
    <p:sldId id="474" r:id="rId24"/>
    <p:sldId id="475" r:id="rId25"/>
    <p:sldId id="476" r:id="rId26"/>
    <p:sldId id="461" r:id="rId27"/>
    <p:sldId id="401" r:id="rId28"/>
    <p:sldId id="407" r:id="rId29"/>
    <p:sldId id="408" r:id="rId30"/>
    <p:sldId id="409" r:id="rId31"/>
    <p:sldId id="410" r:id="rId32"/>
    <p:sldId id="406" r:id="rId33"/>
    <p:sldId id="411" r:id="rId34"/>
    <p:sldId id="412" r:id="rId35"/>
    <p:sldId id="413" r:id="rId36"/>
    <p:sldId id="414" r:id="rId37"/>
    <p:sldId id="421" r:id="rId38"/>
    <p:sldId id="420" r:id="rId39"/>
    <p:sldId id="415" r:id="rId40"/>
    <p:sldId id="416" r:id="rId41"/>
    <p:sldId id="417" r:id="rId42"/>
    <p:sldId id="422" r:id="rId43"/>
    <p:sldId id="418" r:id="rId44"/>
    <p:sldId id="419" r:id="rId45"/>
    <p:sldId id="434" r:id="rId46"/>
    <p:sldId id="435" r:id="rId47"/>
    <p:sldId id="436" r:id="rId48"/>
    <p:sldId id="437" r:id="rId49"/>
    <p:sldId id="438" r:id="rId50"/>
    <p:sldId id="439" r:id="rId51"/>
    <p:sldId id="440" r:id="rId52"/>
    <p:sldId id="441" r:id="rId53"/>
    <p:sldId id="442" r:id="rId54"/>
    <p:sldId id="443" r:id="rId55"/>
    <p:sldId id="444" r:id="rId56"/>
    <p:sldId id="445" r:id="rId57"/>
    <p:sldId id="453" r:id="rId58"/>
    <p:sldId id="446" r:id="rId59"/>
    <p:sldId id="447" r:id="rId60"/>
    <p:sldId id="448" r:id="rId61"/>
    <p:sldId id="449" r:id="rId62"/>
    <p:sldId id="450" r:id="rId63"/>
    <p:sldId id="451" r:id="rId64"/>
    <p:sldId id="452" r:id="rId65"/>
    <p:sldId id="454" r:id="rId66"/>
    <p:sldId id="455" r:id="rId67"/>
    <p:sldId id="456" r:id="rId68"/>
    <p:sldId id="457" r:id="rId69"/>
    <p:sldId id="458" r:id="rId70"/>
    <p:sldId id="459" r:id="rId71"/>
    <p:sldId id="424" r:id="rId72"/>
    <p:sldId id="460" r:id="rId73"/>
    <p:sldId id="484" r:id="rId74"/>
    <p:sldId id="485" r:id="rId75"/>
    <p:sldId id="486" r:id="rId76"/>
    <p:sldId id="487" r:id="rId77"/>
    <p:sldId id="488" r:id="rId78"/>
    <p:sldId id="489" r:id="rId79"/>
    <p:sldId id="490" r:id="rId80"/>
    <p:sldId id="493" r:id="rId81"/>
    <p:sldId id="494" r:id="rId82"/>
    <p:sldId id="495" r:id="rId83"/>
    <p:sldId id="496" r:id="rId84"/>
    <p:sldId id="403" r:id="rId85"/>
    <p:sldId id="462" r:id="rId86"/>
    <p:sldId id="404" r:id="rId87"/>
    <p:sldId id="405" r:id="rId8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표지" id="{2D5067AB-4FA2-4679-9C8E-29B7BC9C56D6}">
          <p14:sldIdLst>
            <p14:sldId id="340"/>
          </p14:sldIdLst>
        </p14:section>
        <p14:section name="목차" id="{526A2004-51D1-4840-9E5E-CCD8299E028E}">
          <p14:sldIdLst>
            <p14:sldId id="402"/>
            <p14:sldId id="491"/>
            <p14:sldId id="492"/>
          </p14:sldIdLst>
        </p14:section>
        <p14:section name="Serial vs Parallel" id="{30A1512A-9188-4658-BBC5-B41D809BB24A}">
          <p14:sldIdLst>
            <p14:sldId id="470"/>
            <p14:sldId id="467"/>
            <p14:sldId id="468"/>
            <p14:sldId id="481"/>
            <p14:sldId id="477"/>
            <p14:sldId id="479"/>
            <p14:sldId id="480"/>
            <p14:sldId id="478"/>
            <p14:sldId id="483"/>
            <p14:sldId id="482"/>
          </p14:sldIdLst>
        </p14:section>
        <p14:section name="[A]Synchronous" id="{AC38DEC6-7FE7-4A67-AABA-47E383841EB5}">
          <p14:sldIdLst>
            <p14:sldId id="471"/>
            <p14:sldId id="469"/>
          </p14:sldIdLst>
        </p14:section>
        <p14:section name="UART" id="{64A29A44-3E22-4D93-B312-B9AA1050048A}">
          <p14:sldIdLst>
            <p14:sldId id="465"/>
            <p14:sldId id="463"/>
          </p14:sldIdLst>
        </p14:section>
        <p14:section name="SPI" id="{A827519B-7B2D-4DD0-B649-77EAC4F5D266}">
          <p14:sldIdLst>
            <p14:sldId id="466"/>
            <p14:sldId id="464"/>
            <p14:sldId id="472"/>
          </p14:sldIdLst>
        </p14:section>
        <p14:section name="I2C" id="{6D17C673-FD31-4C6B-8931-A80B26A7AD80}">
          <p14:sldIdLst>
            <p14:sldId id="473"/>
            <p14:sldId id="474"/>
            <p14:sldId id="475"/>
            <p14:sldId id="476"/>
          </p14:sldIdLst>
        </p14:section>
        <p14:section name="CAN" id="{D9292282-FEA7-4D8D-856D-BAA223A78C31}">
          <p14:sldIdLst>
            <p14:sldId id="461"/>
            <p14:sldId id="401"/>
            <p14:sldId id="407"/>
            <p14:sldId id="408"/>
            <p14:sldId id="409"/>
            <p14:sldId id="410"/>
            <p14:sldId id="406"/>
            <p14:sldId id="411"/>
            <p14:sldId id="412"/>
            <p14:sldId id="413"/>
            <p14:sldId id="414"/>
            <p14:sldId id="421"/>
            <p14:sldId id="420"/>
            <p14:sldId id="415"/>
            <p14:sldId id="416"/>
            <p14:sldId id="417"/>
            <p14:sldId id="422"/>
            <p14:sldId id="418"/>
            <p14:sldId id="419"/>
            <p14:sldId id="434"/>
            <p14:sldId id="435"/>
            <p14:sldId id="436"/>
            <p14:sldId id="437"/>
            <p14:sldId id="438"/>
            <p14:sldId id="439"/>
            <p14:sldId id="440"/>
            <p14:sldId id="441"/>
            <p14:sldId id="442"/>
            <p14:sldId id="443"/>
            <p14:sldId id="444"/>
            <p14:sldId id="445"/>
            <p14:sldId id="453"/>
            <p14:sldId id="446"/>
            <p14:sldId id="447"/>
            <p14:sldId id="448"/>
            <p14:sldId id="449"/>
            <p14:sldId id="450"/>
            <p14:sldId id="451"/>
            <p14:sldId id="452"/>
            <p14:sldId id="454"/>
            <p14:sldId id="455"/>
            <p14:sldId id="456"/>
            <p14:sldId id="457"/>
            <p14:sldId id="458"/>
            <p14:sldId id="459"/>
            <p14:sldId id="424"/>
            <p14:sldId id="460"/>
          </p14:sldIdLst>
        </p14:section>
        <p14:section name="Channel Coding" id="{382B861B-9A2F-43CC-9AA6-D340186A841B}">
          <p14:sldIdLst>
            <p14:sldId id="484"/>
            <p14:sldId id="485"/>
          </p14:sldIdLst>
        </p14:section>
        <p14:section name="Cyclic Redundancy Check(CRC)" id="{0AB19F12-7219-4990-B77D-F024461DDBD0}">
          <p14:sldIdLst>
            <p14:sldId id="486"/>
            <p14:sldId id="487"/>
          </p14:sldIdLst>
        </p14:section>
        <p14:section name="Signal Encoding" id="{E5691A80-4ECE-47B1-91C2-C31636622460}">
          <p14:sldIdLst>
            <p14:sldId id="488"/>
            <p14:sldId id="489"/>
            <p14:sldId id="490"/>
          </p14:sldIdLst>
        </p14:section>
        <p14:section name="Port: DIE, PAD" id="{862F9AC5-7F4F-4FB4-876F-3021A3489B09}">
          <p14:sldIdLst>
            <p14:sldId id="493"/>
            <p14:sldId id="494"/>
          </p14:sldIdLst>
        </p14:section>
        <p14:section name="Endian" id="{0065F2CB-EE83-4213-8355-9E52D1358C5D}">
          <p14:sldIdLst>
            <p14:sldId id="495"/>
            <p14:sldId id="496"/>
          </p14:sldIdLst>
        </p14:section>
        <p14:section name="Back Up" id="{8438375D-BA5C-41E5-8CE4-67574ADC6158}">
          <p14:sldIdLst>
            <p14:sldId id="403"/>
            <p14:sldId id="462"/>
            <p14:sldId id="404"/>
            <p14:sldId id="40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B0AE7DAD-08FA-9082-1C89-69031517AFC1}" name="성호 김" initials="성김" userId="06f4ff0079c881bc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2E75B6"/>
    <a:srgbClr val="F4B183"/>
    <a:srgbClr val="33CC33"/>
    <a:srgbClr val="009900"/>
    <a:srgbClr val="767171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55" autoAdjust="0"/>
    <p:restoredTop sz="93245" autoAdjust="0"/>
  </p:normalViewPr>
  <p:slideViewPr>
    <p:cSldViewPr snapToGrid="0">
      <p:cViewPr>
        <p:scale>
          <a:sx n="66" d="100"/>
          <a:sy n="66" d="100"/>
        </p:scale>
        <p:origin x="856" y="-46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44" d="100"/>
          <a:sy n="44" d="100"/>
        </p:scale>
        <p:origin x="2772" y="5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microsoft.com/office/2018/10/relationships/authors" Target="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heme" Target="theme/theme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comments/modernComment_1B3_3A306E56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D7B87579-90D1-4EF8-ACB5-15A0CBAF12D6}" authorId="{B0AE7DAD-08FA-9082-1C89-69031517AFC1}" created="2024-04-29T10:58:04.669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976252502" sldId="435"/>
      <ac:graphicFrameMk id="44" creationId="{577DFA40-9032-77D3-8B24-094140C1640B}"/>
      <ac:tblMk/>
      <ac:tcMk rowId="4126198778" colId="1427386122"/>
      <ac:txMk cp="183" len="12">
        <ac:context len="1163" hash="390558184"/>
      </ac:txMk>
    </ac:txMkLst>
    <p188:pos x="2964374" y="6193082"/>
    <p188:txBody>
      <a:bodyPr/>
      <a:lstStyle/>
      <a:p>
        <a:r>
          <a:rPr lang="ko-KR" altLang="en-US"/>
          <a:t>locked FIFO가 무엇인지 확인 필요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C7AC13-9DD4-4399-8160-642204A02976}" type="datetimeFigureOut">
              <a:rPr lang="ko-KR" altLang="en-US" smtClean="0"/>
              <a:t>2024-05-04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744C0A-982C-4E8F-9B87-952B32707B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8951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30239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https://blog.naver.com/techref/222303368153</a:t>
            </a:r>
          </a:p>
          <a:p>
            <a:r>
              <a:rPr lang="en-US" altLang="ko-KR" dirty="0"/>
              <a:t>https://blog.naver.com/techref/222303465870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45530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https://blog.naver.com/techref/222305665834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5798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https://blog.naver.com/techref/222306196195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08133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https://blog.naver.com/techref/222306196195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46471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17384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06844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32768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81714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006688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15927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https://blog.naver.com/techref/222287603511</a:t>
            </a:r>
          </a:p>
          <a:p>
            <a:r>
              <a:rPr lang="en-US" altLang="ko-KR" dirty="0"/>
              <a:t>https://blog.naver.com/kimyeonchun/80197897499</a:t>
            </a:r>
          </a:p>
          <a:p>
            <a:r>
              <a:rPr lang="en-US" altLang="ko-KR" dirty="0"/>
              <a:t>http://www.ktword.co.kr/test/view/view.php?nav=&amp;m_temp1=2603&amp;id=273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391304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629879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630130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358043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902648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1185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723867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91143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039523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894518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6702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https://blog.naver.com/techref/222287603511</a:t>
            </a:r>
          </a:p>
          <a:p>
            <a:r>
              <a:rPr lang="en-US" altLang="ko-KR" dirty="0"/>
              <a:t>https://blog.naver.com/kimyeonchun/80197897499</a:t>
            </a:r>
          </a:p>
          <a:p>
            <a:r>
              <a:rPr lang="en-US" altLang="ko-KR" dirty="0"/>
              <a:t>http://www.ktword.co.kr/test/view/view.php?nav=&amp;m_temp1=2603&amp;id=273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622265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305788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584846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245790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059328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128202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451606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658766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402654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372969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29952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https://blog.naver.com/techref/222287603511</a:t>
            </a:r>
          </a:p>
          <a:p>
            <a:r>
              <a:rPr lang="en-US" altLang="ko-KR" dirty="0"/>
              <a:t>https://blog.naver.com/kimyeonchun/80197897499</a:t>
            </a:r>
          </a:p>
          <a:p>
            <a:r>
              <a:rPr lang="en-US" altLang="ko-KR" dirty="0"/>
              <a:t>http://www.ktword.co.kr/test/view/view.php?nav=&amp;m_temp1=2603&amp;id=273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541314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81452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https://blog.naver.com/PostView.naver?blogId=techref&amp;logNo=222208579553&amp;parentCategoryNo=&amp;categoryNo=83&amp;viewDate=&amp;isShowPopularPosts=false&amp;from=postList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464483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https://blog.naver.com/PostView.naver?blogId=techref&amp;logNo=222208579553&amp;parentCategoryNo=&amp;categoryNo=83&amp;viewDate=&amp;isShowPopularPosts=false&amp;from=postList</a:t>
            </a:r>
          </a:p>
          <a:p>
            <a:r>
              <a:rPr lang="en-US" altLang="ko-KR" dirty="0"/>
              <a:t>https://blog.naver.com/PostView.naver?blogId=techref&amp;logNo=222208625394&amp;categoryNo=83&amp;parentCategoryNo=0&amp;viewDate=&amp;currentPage=12&amp;postListTopCurrentPage=&amp;from=postList&amp;userTopListOpen=true&amp;userTopListCount=5&amp;userTopListManageOpen=false&amp;userTopListCurrentPage=12</a:t>
            </a:r>
          </a:p>
          <a:p>
            <a:r>
              <a:rPr lang="en-US" altLang="ko-KR" dirty="0"/>
              <a:t>https://www.youtube.com/watch?v=wQGwfBS3gpk</a:t>
            </a:r>
          </a:p>
          <a:p>
            <a:r>
              <a:rPr lang="en-US" altLang="ko-KR" dirty="0"/>
              <a:t>https://www.youtube.com/watch?v=A9g6rTMblz4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576275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https://blog.naver.com/PostView.naver?blogId=techref&amp;logNo=222208579553&amp;parentCategoryNo=&amp;categoryNo=83&amp;viewDate=&amp;isShowPopularPosts=false&amp;from=postList</a:t>
            </a:r>
          </a:p>
          <a:p>
            <a:r>
              <a:rPr lang="en-US" altLang="ko-KR" dirty="0"/>
              <a:t>https://blog.naver.com/PostView.naver?blogId=techref&amp;logNo=222208625394&amp;categoryNo=83&amp;parentCategoryNo=0&amp;viewDate=&amp;currentPage=12&amp;postListTopCurrentPage=&amp;from=postList&amp;userTopListOpen=true&amp;userTopListCount=5&amp;userTopListManageOpen=false&amp;userTopListCurrentPage=12</a:t>
            </a:r>
          </a:p>
          <a:p>
            <a:r>
              <a:rPr lang="en-US" altLang="ko-KR" dirty="0"/>
              <a:t>https://www.youtube.com/watch?v=wQGwfBS3gpk</a:t>
            </a:r>
          </a:p>
          <a:p>
            <a:r>
              <a:rPr lang="en-US" altLang="ko-KR" dirty="0"/>
              <a:t>https://www.youtube.com/watch?v=A9g6rTMblz4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744365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https://blog.naver.com/PostView.naver?blogId=techref&amp;logNo=222208579553&amp;parentCategoryNo=&amp;categoryNo=83&amp;viewDate=&amp;isShowPopularPosts=false&amp;from=postList</a:t>
            </a:r>
          </a:p>
          <a:p>
            <a:r>
              <a:rPr lang="en-US" altLang="ko-KR" dirty="0"/>
              <a:t>https://blog.naver.com/PostView.naver?blogId=techref&amp;logNo=222208625394&amp;categoryNo=83&amp;parentCategoryNo=0&amp;viewDate=&amp;currentPage=12&amp;postListTopCurrentPage=&amp;from=postList&amp;userTopListOpen=true&amp;userTopListCount=5&amp;userTopListManageOpen=false&amp;userTopListCurrentPage=12</a:t>
            </a:r>
          </a:p>
          <a:p>
            <a:r>
              <a:rPr lang="en-US" altLang="ko-KR" dirty="0"/>
              <a:t>https://www.youtube.com/watch?v=wQGwfBS3gpk</a:t>
            </a:r>
          </a:p>
          <a:p>
            <a:r>
              <a:rPr lang="en-US" altLang="ko-KR" dirty="0"/>
              <a:t>https://www.youtube.com/watch?v=A9g6rTMblz4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798262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https://blog.naver.com/PostView.naver?blogId=techref&amp;logNo=222003651264&amp;categoryNo=31&amp;parentCategoryNo=0&amp;viewDate=&amp;currentPage=28&amp;postListTopCurrentPage=1&amp;from=postList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191204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https://blog.naver.com/PostView.naver?blogId=techref&amp;logNo=222003651264&amp;categoryNo=31&amp;parentCategoryNo=0&amp;viewDate=&amp;currentPage=28&amp;postListTopCurrentPage=1&amp;from=postList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85361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https://blog.naver.com/techref/222287603511</a:t>
            </a:r>
          </a:p>
          <a:p>
            <a:r>
              <a:rPr lang="en-US" altLang="ko-KR" dirty="0"/>
              <a:t>https://blog.naver.com/kimyeonchun/80197897499</a:t>
            </a:r>
          </a:p>
          <a:p>
            <a:r>
              <a:rPr lang="en-US" altLang="ko-KR" dirty="0"/>
              <a:t>http://www.ktword.co.kr/test/view/view.php?nav=&amp;m_temp1=2603&amp;id=273</a:t>
            </a:r>
          </a:p>
          <a:p>
            <a:r>
              <a:rPr lang="en-US" altLang="ko-KR" dirty="0"/>
              <a:t>https://blog.naver.com/techref/222286156448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41728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https://blog.naver.com/techref/222287603511</a:t>
            </a:r>
          </a:p>
          <a:p>
            <a:r>
              <a:rPr lang="en-US" altLang="ko-KR" dirty="0"/>
              <a:t>https://blog.naver.com/kimyeonchun/80197897499</a:t>
            </a:r>
          </a:p>
          <a:p>
            <a:r>
              <a:rPr lang="en-US" altLang="ko-KR" dirty="0"/>
              <a:t>http://www.ktword.co.kr/test/view/view.php?nav=&amp;m_temp1=2603&amp;id=273</a:t>
            </a:r>
          </a:p>
          <a:p>
            <a:r>
              <a:rPr lang="en-US" altLang="ko-KR" dirty="0"/>
              <a:t>https://blog.naver.com/techref/222286156448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16329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https://blog.naver.com/rohdeschwarzkorea/223136550950</a:t>
            </a:r>
          </a:p>
          <a:p>
            <a:r>
              <a:rPr lang="en-US" altLang="ko-KR" dirty="0"/>
              <a:t>https://blog.naver.com/PostView.naver?blogId=rohdeschwarzkorea&amp;logNo=223136562224&amp;categoryNo=13&amp;parentCategoryNo=&amp;from=thumbnailList</a:t>
            </a:r>
          </a:p>
          <a:p>
            <a:r>
              <a:rPr lang="en-US" altLang="ko-KR" dirty="0"/>
              <a:t>https://blog.naver.com/PostView.naver?blogId=rohdeschwarzkorea&amp;Redirect=View&amp;logNo=223229161041&amp;categoryNo=13&amp;isAfterWrite=true&amp;isAfterUpdateOnly=true</a:t>
            </a:r>
          </a:p>
          <a:p>
            <a:r>
              <a:rPr lang="en-US" altLang="ko-KR" dirty="0"/>
              <a:t>https://blog.naver.com/PostView.naver?blogId=rohdeschwarzkorea&amp;logNo=223304554396&amp;categoryNo=13&amp;parentCategoryNo=0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10526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https://blog.naver.com/techref/222010374193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06993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https://blog.naver.com/techref/222303368153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84226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7DAC7682-D15A-B7D9-A461-B3484A607EAE}"/>
              </a:ext>
            </a:extLst>
          </p:cNvPr>
          <p:cNvSpPr/>
          <p:nvPr userDrawn="1"/>
        </p:nvSpPr>
        <p:spPr>
          <a:xfrm>
            <a:off x="0" y="0"/>
            <a:ext cx="12192000" cy="77152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17933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38394AC-380F-3DD5-09EC-50A259E378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85348-FF0B-472B-B42C-CD62F26E0287}" type="datetimeFigureOut">
              <a:rPr lang="ko-KR" altLang="en-US" smtClean="0"/>
              <a:t>2024-05-04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AA63C56-3B68-2174-0838-2DFD5B787E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16ACEA0-12D0-D757-2418-20B449603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80471-3823-4F1B-AEB4-6A0ECA417DD2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CF50C62-FB70-032A-9213-C0DF2383A2E0}"/>
              </a:ext>
            </a:extLst>
          </p:cNvPr>
          <p:cNvSpPr/>
          <p:nvPr userDrawn="1"/>
        </p:nvSpPr>
        <p:spPr>
          <a:xfrm>
            <a:off x="0" y="0"/>
            <a:ext cx="12192000" cy="77152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22328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86C634-1328-2829-ACA9-CDFEEE9E9C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01766D1-583B-68B2-0635-1473295E13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D13E022-B214-6656-F153-FB9470F172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7D4E6-4ACE-46EE-A5F5-E055F57E4E3E}" type="datetimeFigureOut">
              <a:rPr lang="ko-KR" altLang="en-US" smtClean="0"/>
              <a:t>2024-05-04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6D408FB-38AC-6E42-C82D-6D0F9E5243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3078405-1D9B-AC1E-BBBE-90B561DB78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F0BD5-0B1A-4F7B-9E91-3A77B4CFA1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84134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78DDB73-3BC8-B5E8-E6B8-0766246CCD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1C5EC38-2D3F-E611-7A79-21E1EFA846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950C5EE-3C41-5B04-0118-800A23ED59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485348-FF0B-472B-B42C-CD62F26E0287}" type="datetimeFigureOut">
              <a:rPr lang="ko-KR" altLang="en-US" smtClean="0"/>
              <a:t>2024-05-04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AC824BD-786C-78C4-8791-95EA21D3AD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0F5D307-EC51-2CDC-FF7F-FC497B2FA6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880471-3823-4F1B-AEB4-6A0ECA417D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0471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6" r:id="rId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microsoft.com/office/2007/relationships/hdphoto" Target="../media/hdphoto3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B3_3A306E56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5" Type="http://schemas.microsoft.com/office/2007/relationships/hdphoto" Target="../media/hdphoto4.wdp"/><Relationship Id="rId4" Type="http://schemas.openxmlformats.org/officeDocument/2006/relationships/image" Target="../media/image86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5" Type="http://schemas.microsoft.com/office/2007/relationships/hdphoto" Target="../media/hdphoto5.wdp"/><Relationship Id="rId4" Type="http://schemas.openxmlformats.org/officeDocument/2006/relationships/image" Target="../media/image91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28">
            <a:extLst>
              <a:ext uri="{FF2B5EF4-FFF2-40B4-BE49-F238E27FC236}">
                <a16:creationId xmlns:a16="http://schemas.microsoft.com/office/drawing/2014/main" id="{C4BAF9F5-9C8C-2016-D92E-57C37AD4F88C}"/>
              </a:ext>
            </a:extLst>
          </p:cNvPr>
          <p:cNvGrpSpPr/>
          <p:nvPr/>
        </p:nvGrpSpPr>
        <p:grpSpPr>
          <a:xfrm>
            <a:off x="0" y="-4812"/>
            <a:ext cx="12192000" cy="1373404"/>
            <a:chOff x="0" y="84708"/>
            <a:chExt cx="12192000" cy="1373404"/>
          </a:xfrm>
          <a:solidFill>
            <a:schemeClr val="accent5">
              <a:lumMod val="75000"/>
            </a:schemeClr>
          </a:solidFill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67713E3A-59BA-841D-F4D9-A96CF09CB40E}"/>
                </a:ext>
              </a:extLst>
            </p:cNvPr>
            <p:cNvSpPr/>
            <p:nvPr/>
          </p:nvSpPr>
          <p:spPr>
            <a:xfrm>
              <a:off x="0" y="84708"/>
              <a:ext cx="12192000" cy="13734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3BB6766-840E-527D-35AB-EB40DA27F340}"/>
                </a:ext>
              </a:extLst>
            </p:cNvPr>
            <p:cNvSpPr txBox="1"/>
            <p:nvPr/>
          </p:nvSpPr>
          <p:spPr>
            <a:xfrm>
              <a:off x="0" y="171246"/>
              <a:ext cx="12192000" cy="120032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ctr">
                <a:defRPr sz="7200" b="1">
                  <a:solidFill>
                    <a:schemeClr val="bg1"/>
                  </a:solidFill>
                  <a:effectLst>
                    <a:glow rad="127000">
                      <a:schemeClr val="accent1">
                        <a:alpha val="40000"/>
                      </a:scheme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</a:lstStyle>
            <a:p>
              <a:r>
                <a:rPr lang="en-US" altLang="ko-KR" dirty="0"/>
                <a:t>-</a:t>
              </a:r>
              <a:endParaRPr lang="ko-KR" altLang="en-US" dirty="0"/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F4CD13C2-68AE-A6D8-9483-1B67751D38C4}"/>
              </a:ext>
            </a:extLst>
          </p:cNvPr>
          <p:cNvGrpSpPr/>
          <p:nvPr/>
        </p:nvGrpSpPr>
        <p:grpSpPr>
          <a:xfrm>
            <a:off x="0" y="1371300"/>
            <a:ext cx="12192000" cy="1373404"/>
            <a:chOff x="0" y="1453300"/>
            <a:chExt cx="12192000" cy="137340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EB73F6F-8334-87D9-670F-DE73AFFFFAC9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841C81F-F809-E451-67D6-F890668E7D0D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127000">
                      <a:schemeClr val="accent1">
                        <a:alpha val="40000"/>
                      </a:scheme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-</a:t>
              </a:r>
              <a:endParaRPr lang="ko-KR" altLang="en-US" sz="7200" b="1" dirty="0">
                <a:solidFill>
                  <a:schemeClr val="bg1"/>
                </a:solidFill>
                <a:effectLst>
                  <a:glow rad="127000">
                    <a:schemeClr val="accent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694E40E3-B3F2-84FA-07A9-B37D0BC55AA6}"/>
              </a:ext>
            </a:extLst>
          </p:cNvPr>
          <p:cNvGrpSpPr/>
          <p:nvPr/>
        </p:nvGrpSpPr>
        <p:grpSpPr>
          <a:xfrm>
            <a:off x="0" y="2739892"/>
            <a:ext cx="12192000" cy="1373404"/>
            <a:chOff x="0" y="2827006"/>
            <a:chExt cx="12192000" cy="1373404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981F6332-504B-7D5D-1199-B705AE1CEAFD}"/>
                </a:ext>
              </a:extLst>
            </p:cNvPr>
            <p:cNvSpPr/>
            <p:nvPr/>
          </p:nvSpPr>
          <p:spPr>
            <a:xfrm>
              <a:off x="0" y="2827006"/>
              <a:ext cx="12192000" cy="1373404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5487D21-77BD-3783-A046-77E81356775C}"/>
                </a:ext>
              </a:extLst>
            </p:cNvPr>
            <p:cNvSpPr txBox="1"/>
            <p:nvPr/>
          </p:nvSpPr>
          <p:spPr>
            <a:xfrm>
              <a:off x="0" y="2913544"/>
              <a:ext cx="12192000" cy="120032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127000">
                      <a:schemeClr val="accent1">
                        <a:alpha val="40000"/>
                      </a:scheme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-</a:t>
              </a:r>
              <a:endParaRPr lang="ko-KR" altLang="en-US" sz="7200" b="1" dirty="0">
                <a:solidFill>
                  <a:schemeClr val="bg1"/>
                </a:solidFill>
                <a:effectLst>
                  <a:glow rad="127000">
                    <a:schemeClr val="accent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804D63F4-804E-FA62-CE2E-AC98074E89F3}"/>
              </a:ext>
            </a:extLst>
          </p:cNvPr>
          <p:cNvGrpSpPr/>
          <p:nvPr/>
        </p:nvGrpSpPr>
        <p:grpSpPr>
          <a:xfrm>
            <a:off x="0" y="4116004"/>
            <a:ext cx="12192000" cy="1373404"/>
            <a:chOff x="0" y="4195900"/>
            <a:chExt cx="12192000" cy="1373404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96EF1324-D2D4-7FDA-598F-496AE13328BF}"/>
                </a:ext>
              </a:extLst>
            </p:cNvPr>
            <p:cNvSpPr/>
            <p:nvPr/>
          </p:nvSpPr>
          <p:spPr>
            <a:xfrm>
              <a:off x="0" y="4195900"/>
              <a:ext cx="12192000" cy="1373404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F3DC2DC-C5AA-74A1-295C-65FFF02FC961}"/>
                </a:ext>
              </a:extLst>
            </p:cNvPr>
            <p:cNvSpPr txBox="1"/>
            <p:nvPr/>
          </p:nvSpPr>
          <p:spPr>
            <a:xfrm>
              <a:off x="0" y="4282438"/>
              <a:ext cx="12192000" cy="120032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127000">
                      <a:schemeClr val="accent1">
                        <a:alpha val="40000"/>
                      </a:scheme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-</a:t>
              </a:r>
              <a:endParaRPr lang="ko-KR" altLang="en-US" sz="7200" b="1" dirty="0">
                <a:solidFill>
                  <a:schemeClr val="bg1"/>
                </a:solidFill>
                <a:effectLst>
                  <a:glow rad="127000">
                    <a:schemeClr val="accent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9A269831-8503-FAED-768B-B462465DB5B0}"/>
              </a:ext>
            </a:extLst>
          </p:cNvPr>
          <p:cNvGrpSpPr/>
          <p:nvPr/>
        </p:nvGrpSpPr>
        <p:grpSpPr>
          <a:xfrm>
            <a:off x="0" y="5484596"/>
            <a:ext cx="12192000" cy="1373404"/>
            <a:chOff x="0" y="5569304"/>
            <a:chExt cx="12192000" cy="1373404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4DF5A9A9-5D71-F1A3-292D-F9D7E5F7D52C}"/>
                </a:ext>
              </a:extLst>
            </p:cNvPr>
            <p:cNvSpPr/>
            <p:nvPr/>
          </p:nvSpPr>
          <p:spPr>
            <a:xfrm>
              <a:off x="0" y="5569304"/>
              <a:ext cx="12192000" cy="1373404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7D4C8CF-F870-31E3-0D74-5B6E7C443930}"/>
                </a:ext>
              </a:extLst>
            </p:cNvPr>
            <p:cNvSpPr txBox="1"/>
            <p:nvPr/>
          </p:nvSpPr>
          <p:spPr>
            <a:xfrm>
              <a:off x="0" y="5655842"/>
              <a:ext cx="12192000" cy="1200329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127000">
                      <a:schemeClr val="accent1">
                        <a:alpha val="40000"/>
                      </a:scheme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-</a:t>
              </a:r>
              <a:endParaRPr lang="ko-KR" altLang="en-US" sz="7200" b="1" dirty="0">
                <a:solidFill>
                  <a:schemeClr val="bg1"/>
                </a:solidFill>
                <a:effectLst>
                  <a:glow rad="127000">
                    <a:schemeClr val="accent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019308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Serial vs Parallel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Appendix(SerDes) (2)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2891006"/>
              </p:ext>
            </p:extLst>
          </p:nvPr>
        </p:nvGraphicFramePr>
        <p:xfrm>
          <a:off x="83626" y="868118"/>
          <a:ext cx="11974527" cy="58984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98442"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Architecture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SerDes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encoding block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decoding block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존재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목적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수신기에서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clock recovery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쉽게 수행하고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frame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제공하며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DC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밸런스를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제공하기 위해 신호 전환에 필요한 최소한의 통계적 경계를 배치하는 것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종류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Parallel Clock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Data-Address-Control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신호가 병렬로 직렬 버스에 입력되어 사용되고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직렬화된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stream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기준 클럭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(Ref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clock)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함께 전송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clock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여러 개 쌍으로 동시에 전달되므로 신호 간의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skew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최소화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Embedded Clock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clock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single stream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직렬화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frame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시작될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clock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신호의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cycle(1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LOW + 1 HIGH)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먼저 전송되고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bit stream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전송되고 주기적으로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rising 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생성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clock info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미리 명시적으로 선언되어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stream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recovery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할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frame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끝날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clock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신호의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 cycle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전송되고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frame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끝남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자동 동기화 기능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(Lock to Random Data)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외부 장치 필요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수신기는 전원을 켰을 때 자동으로 주기적인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clock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rising edge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탐색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- Data Payload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시간이 지남에 따라 값이 변경되기 때문에 수신기는 고유한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clock 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찾아 재동기화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동기화가 되면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수신기는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payload data pattern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관계없이 직렬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stream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recovery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수신기가 원격 모듈에 있는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system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유용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- data timing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수신기 내부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embedded clock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lock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되어 있어 송수신기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input clock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대한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Jitter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요구사항이 완화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A0E9B7E0-D595-EF09-5F8D-3A62AE28E069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43106" y="4259894"/>
            <a:ext cx="3665565" cy="219255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436A203-FF80-96AA-AE6D-4A2C0147CC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48000"/>
                    </a14:imgEffect>
                    <a14:imgEffect>
                      <a14:brightnessContrast bright="-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07218" y="4799425"/>
            <a:ext cx="5639594" cy="155815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6377403-DA27-11DF-4442-E35773941636}"/>
              </a:ext>
            </a:extLst>
          </p:cNvPr>
          <p:cNvSpPr txBox="1"/>
          <p:nvPr/>
        </p:nvSpPr>
        <p:spPr>
          <a:xfrm>
            <a:off x="1896476" y="6452452"/>
            <a:ext cx="2158826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/>
              <a:t>&lt; Parallel Clock &gt;</a:t>
            </a:r>
            <a:endParaRPr lang="ko-KR" altLang="en-US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FBB3F18-7697-E783-6CCD-824484B33CBB}"/>
              </a:ext>
            </a:extLst>
          </p:cNvPr>
          <p:cNvSpPr txBox="1"/>
          <p:nvPr/>
        </p:nvSpPr>
        <p:spPr>
          <a:xfrm>
            <a:off x="7219950" y="6452452"/>
            <a:ext cx="2414131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/>
              <a:t>&lt; Embedded Clock &gt;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6852095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Serial vs Parallel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Appendix(SerDes) (3)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0831297"/>
              </p:ext>
            </p:extLst>
          </p:nvPr>
        </p:nvGraphicFramePr>
        <p:xfrm>
          <a:off x="83626" y="868118"/>
          <a:ext cx="11974527" cy="58984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9844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- 8b/10b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SerDes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구조로 일반적으로 사용되는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encoding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방식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데이터를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직렬화하기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전 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byte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10-bti code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mapping)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병렬화기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Deserializer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기준 클럭을 사용해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stream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복구된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clock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모니터링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DC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밸런스를 지원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frame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기능 제공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빈번한 주파수 변환 보장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수신기는 내장된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clock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가져올 수 있음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제어 코드를 사용하면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패킷이 시작할 때 일정 크기의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frame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허용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병렬 측 인터페이스에는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clock line 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control line 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data line 8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개가 존재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직렬화기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8b/10b encoder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block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병렬화기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decoder block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구조는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Giga bit ethernet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사양으로 사용되며 정의됨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SerDes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함께 사용되는 일반적인 코딩 체계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64b/66b encoding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- scrambler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사용해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DC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밸런스와 변환을 통계적으로 제공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- frame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추가된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frame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결정론적 변환을 통해 전달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- 10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Gbit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ethernet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사양으로 사용되며 정의됨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송신단은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64b/66b encoder,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scrambler,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기어박스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(66b  16bit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인터페이스로 변환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구성되고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직렬화기가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16bit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인터페이스를 완전 직렬 신호로 변환 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 Interleaved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여러 개의 느린 직렬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stream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빠른 직렬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stream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multiplexing,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수신기는 빠른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stream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느린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stream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multiplexing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455497E7-7393-2833-875A-9D964B30A52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66164" y="3706018"/>
            <a:ext cx="4449661" cy="263717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C419B28-2C3D-3D51-D454-2A5A5BB1204D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355024" y="4216195"/>
            <a:ext cx="4449661" cy="161681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F968444-A799-A220-AA9F-619139B3A4DC}"/>
              </a:ext>
            </a:extLst>
          </p:cNvPr>
          <p:cNvSpPr txBox="1"/>
          <p:nvPr/>
        </p:nvSpPr>
        <p:spPr>
          <a:xfrm>
            <a:off x="7500442" y="6343190"/>
            <a:ext cx="2158826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/>
              <a:t>&lt; Bit Interleaved &gt;</a:t>
            </a:r>
            <a:endParaRPr lang="ko-KR" altLang="en-US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838816B-30AF-DD69-1C8F-3BB3604716A4}"/>
              </a:ext>
            </a:extLst>
          </p:cNvPr>
          <p:cNvSpPr txBox="1"/>
          <p:nvPr/>
        </p:nvSpPr>
        <p:spPr>
          <a:xfrm>
            <a:off x="2111582" y="6343190"/>
            <a:ext cx="2158826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/>
              <a:t>&lt; 8b/10b &gt;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42149937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Serial vs Parallel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Appendix(SerDes) (4)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5202151"/>
              </p:ext>
            </p:extLst>
          </p:nvPr>
        </p:nvGraphicFramePr>
        <p:xfrm>
          <a:off x="83626" y="868118"/>
          <a:ext cx="9757093" cy="320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570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70058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Skew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전송 선로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채널을 통해 동시에 신호 비트열이 전송된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동시에 도달하지 못하고 시간 차를 가지고 도달한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(Timing Skew)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송신단과 수신단에서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clock timing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동기화되지 못한 상황도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skew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표현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DC Balanced Signal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미리 정해진 주파수 이하에서만 매우 적은 신호 전력만으로 전송하도록 설계된 신호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고주파 영역만 활성화되고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저주파 영역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(DC)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에서는 미약한 신호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Interleaving(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끼워 넣기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무선 구간을 통해 트래픽을 전송할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발생할 수 있는 군집 에러를 랜덤 에어로 변환하여 에러 정정을 용이하게 하기 위해 사용되는 기법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디지털 무선 전송시스템에서의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interleadving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비트 오류 발생을 랜덤하게 분산시키는 기술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페이딩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등 집중 비트 에러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(Burst Error)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발생되기 쉬운 무선 채널 환경에서 집중적인 비트 에러를 분산시키는 기술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동기식 다중화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유사동기식 다중화 방식 상에서의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interleaving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채널의 신호를 하나씩 순차적으로 추출해 일렬로 배열하며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다중화하는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과정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표준 컬러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TV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방식 상에서 주파수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interleaving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휘도신호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대역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(4.2 MHz)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내에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색신호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대역을 포함시켜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함꼐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보내는 것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371713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Serial vs Parallel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Appendix(Metastability)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4223157"/>
              </p:ext>
            </p:extLst>
          </p:nvPr>
        </p:nvGraphicFramePr>
        <p:xfrm>
          <a:off x="83626" y="868118"/>
          <a:ext cx="11974527" cy="58984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9844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Metastability(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준안정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디지털 논리회로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장치에서 주로 발생하는 현상으로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asynchronous clock domain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신호를 수신할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CDC(Clock Domain Crossing)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상황에서 주로 발생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CDC: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연관 없는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clock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가지는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clock domain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들 사이에서 신호가 전달되는 상황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Setup-and-Hold Time: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신호를 안정적으로 수신 받기 위해 신호는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clock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변환 전후로 일정시간 논리 영역에서 유지되어야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clock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변환 시점에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latch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input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신호가 변경되거나 비정상적으로 늘어지면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latch output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1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사이의 전압을 가짐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(metastability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동기식 시스템에서는 발생하지 않음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(static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analysis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이용한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timing closure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통해 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path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timing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사양 충족하도록 보장하고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준안정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상태 방지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latch output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load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feedback loop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통한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gain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따라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resolution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달라져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전압값을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논리적으로 예측할 수 있지만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metastability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상태에서는 불가능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metastability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output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resolution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에는 내재된 지연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(Inherent Delay)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존재해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system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느리게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회로 설계자는 목적지의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clock domain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synchronization register chain/synchronizer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사용해 신호를 새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clock domain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다시 동기화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준안정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신호를 논리값으로 변환하기 전 추가적 시간을 할당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Synchronization register chain / synchronizer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다음 요구사항을 충족하는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구성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chain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모두 동일하거나 위상 관련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clock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clock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처리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chain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관련 없는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clock domain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구동되거나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asynchronous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구동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chain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마지막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제외하고 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fan-out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Chain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길이는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synchronization clock domain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register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0CF251B7-A5CA-9F6B-74E9-A12D008AD7DE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2308" y="3830039"/>
            <a:ext cx="5284065" cy="286334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CC039F0-E2C3-F139-75AF-42AC259EBCEA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131736" y="2881248"/>
            <a:ext cx="4068066" cy="182884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DC54FED-7B44-0D4E-920F-49F51A3DF6E7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6000" y="4810325"/>
            <a:ext cx="5581024" cy="1956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8763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Serial vs Parallel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Appendix(Jitter)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3433488"/>
              </p:ext>
            </p:extLst>
          </p:nvPr>
        </p:nvGraphicFramePr>
        <p:xfrm>
          <a:off x="83626" y="868118"/>
          <a:ext cx="11974527" cy="685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9844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Jitter(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지터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디지털 전송에서 신호가 예정보다 빠르게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느리게 나타나서 발생하는 오류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시간적으로 신호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이벤트의 변동성을 나타냄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진폭과 주파수를 갖는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10 Hz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이상의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비누적적인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단기적 위상 변동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(Wander: 10 Hz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미만의 변조 주파수를 갖는 장기적인 위상 변동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신호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클럭의 불안정성을 측정하고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특정 시간 범위 내에서의 변동성을 나타내는 지표로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BER(Bit Error Rate)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통해 시스템 성능 측정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구성 요소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Total Jitter(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Tj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= Random Jitter + Deterministic Jitter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Random Jitter(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Rj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신호와 상관없이 불규칙한 특성으로 인해 발생되는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Gaussian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distribution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갖는 크기가 정해지지 않은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Jitter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시간 영역에서는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random jitter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설명되고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주파수 영역에서는 위상 노이즈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(Phase noise)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표현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열 노이즈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샷 노이즈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1/f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노이즈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및 기타 물리적 효과 등으로 인해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random jitter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발생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Deterministic Jitter(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Dj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식별 가능한 패턴이 있는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timing noise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event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발생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circuit, layout, line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등에서의 잘못된 설계에서 비롯되며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Gaussian distribution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따르지 않음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관계가 있는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jitter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random jitter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달리 크기가 한정될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계측 장비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오실로스코프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(Oscilloscope) – Time domain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Peak-Peak,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Cycle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to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Cycle, Period jitter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측정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low frequency clock, data-dependent jitter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유용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Clock Jitter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분석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(clock,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유사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clock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신호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[01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교차되는 데이터 신호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jitter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분석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Cursor measurement: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트리거되는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부분으로부터 발생되는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cursor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이용해 측정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(trigger point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로부터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멀수록 크게 나타남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Histogram: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파형의 샘플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픽셀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기반으로 데이터 분포를 그래픽으로 표현한 것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상승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하강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측정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Measurement Statistics: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랜덤 성분이 포함되어 있어 신호 속성을 분석하는데 적합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(random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jitter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성분은 평균값과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표준편차 이용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Measurement Track: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측정된 파형에 대해 시간이 경과함에 따라 측정 결과가 어떻게 변화되는지 표시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측정 결과와 신호의 타이밍 관계 알 수 있음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Spectrum: FFT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연산을 이용해 측정된 신호에 대한 주파수 분석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Eye Diagram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여러 파형을 중첩해 생성하여 신호의 불안정성이나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jitter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영향을 볼 수 있음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중첩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embedded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clock /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외부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clock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기준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- CDR(Clock Data Recovery)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기반으로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eye diagram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생성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스펙트럼 분석기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(Spectrum Analyzer) – Frequency domain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측정된 신호의 주파수 영역에서 변동성을 확인하여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Phase noise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측정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RMS Phase Jitter, Phase noise, Jitter Frequency Information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Lower Noise Floor, Easy detection of Spur vs Random Jitter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주파수 카운터 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송신기와 수신기를 비동기로 만들 수 있으면 해결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송신기의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부정확해도 시스템은 수신기 클럭에 의존해서 동작하기에 노이즈가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줄어듬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234E34AE-A35A-7405-011A-47C142614CE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484547" y="1417528"/>
            <a:ext cx="4573606" cy="2768098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4C4019D1-6A01-1FAC-6DF3-9886EDAD236E}"/>
              </a:ext>
            </a:extLst>
          </p:cNvPr>
          <p:cNvSpPr/>
          <p:nvPr/>
        </p:nvSpPr>
        <p:spPr>
          <a:xfrm rot="2700000">
            <a:off x="9444448" y="568688"/>
            <a:ext cx="3239589" cy="127411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추후 내용 추가 예정</a:t>
            </a:r>
          </a:p>
        </p:txBody>
      </p:sp>
    </p:spTree>
    <p:extLst>
      <p:ext uri="{BB962C8B-B14F-4D97-AF65-F5344CB8AC3E}">
        <p14:creationId xmlns:p14="http://schemas.microsoft.com/office/powerpoint/2010/main" val="24503212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73A4386-DF80-EB26-04BB-7E0DA020CA2D}"/>
              </a:ext>
            </a:extLst>
          </p:cNvPr>
          <p:cNvSpPr/>
          <p:nvPr/>
        </p:nvSpPr>
        <p:spPr>
          <a:xfrm>
            <a:off x="0" y="2808515"/>
            <a:ext cx="12192000" cy="1240971"/>
          </a:xfrm>
          <a:prstGeom prst="rect">
            <a:avLst/>
          </a:prstGeom>
          <a:solidFill>
            <a:srgbClr val="2E75B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200" b="1" dirty="0">
                <a:effectLst>
                  <a:outerShdw blurRad="50800" dist="38100" dir="3300000" algn="tl">
                    <a:srgbClr val="000000">
                      <a:alpha val="43137"/>
                    </a:srgbClr>
                  </a:outerShdw>
                </a:effectLst>
              </a:rPr>
              <a:t>[A]Synchronous</a:t>
            </a:r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6F336F4-C28C-07D4-1BEA-8349A7C3D9DD}"/>
              </a:ext>
            </a:extLst>
          </p:cNvPr>
          <p:cNvSpPr/>
          <p:nvPr/>
        </p:nvSpPr>
        <p:spPr>
          <a:xfrm>
            <a:off x="0" y="2717073"/>
            <a:ext cx="12192000" cy="9144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1AF9576-5EE5-86EB-EC30-74ADF62B3AEF}"/>
              </a:ext>
            </a:extLst>
          </p:cNvPr>
          <p:cNvSpPr/>
          <p:nvPr/>
        </p:nvSpPr>
        <p:spPr>
          <a:xfrm>
            <a:off x="0" y="4049486"/>
            <a:ext cx="12192000" cy="9144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461801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[A]Synchronous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Intro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6477488"/>
              </p:ext>
            </p:extLst>
          </p:nvPr>
        </p:nvGraphicFramePr>
        <p:xfrm>
          <a:off x="83626" y="868118"/>
          <a:ext cx="6980555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8055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27818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Synchronous Communication(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동기식 통신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양방향 통신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송신 측이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보내면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 측이 답하고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송신 측이 다시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전송 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frame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형태로 전송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시스템의 반응속도가 빠름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처리량이 많아 시스템 부하가 커지고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 측이 응답하지 않으면 시스템이 다운될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Asynchronous Communication(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비동기식 통신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단방향 통신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 측 응답은 즉각적이지 않고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송신 측은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보내고 자기 할 일을 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즉각 대응하지 않아 시스템 부하가 적음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시스템 반응속도가 느림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pSp>
        <p:nvGrpSpPr>
          <p:cNvPr id="11" name="그룹 10">
            <a:extLst>
              <a:ext uri="{FF2B5EF4-FFF2-40B4-BE49-F238E27FC236}">
                <a16:creationId xmlns:a16="http://schemas.microsoft.com/office/drawing/2014/main" id="{8918492B-242C-EF13-C43A-3E9F2CC632B5}"/>
              </a:ext>
            </a:extLst>
          </p:cNvPr>
          <p:cNvGrpSpPr/>
          <p:nvPr/>
        </p:nvGrpSpPr>
        <p:grpSpPr>
          <a:xfrm>
            <a:off x="270963" y="3074936"/>
            <a:ext cx="2562225" cy="2906426"/>
            <a:chOff x="231775" y="2891750"/>
            <a:chExt cx="2562225" cy="2906426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7734B70C-6A36-F473-70FB-17A30CFD4A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31775" y="2891750"/>
              <a:ext cx="2562225" cy="2526035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4ADB646-381F-6358-81FC-5E1E3954952E}"/>
                </a:ext>
              </a:extLst>
            </p:cNvPr>
            <p:cNvSpPr txBox="1"/>
            <p:nvPr/>
          </p:nvSpPr>
          <p:spPr>
            <a:xfrm>
              <a:off x="433474" y="5521177"/>
              <a:ext cx="2158826" cy="276999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b="1" dirty="0"/>
                <a:t>&lt; Synchronous &gt;</a:t>
              </a:r>
              <a:endParaRPr lang="ko-KR" altLang="en-US" b="1" dirty="0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6EC2F2B9-EE53-16DE-8230-BCEFCEEFA560}"/>
              </a:ext>
            </a:extLst>
          </p:cNvPr>
          <p:cNvGrpSpPr/>
          <p:nvPr/>
        </p:nvGrpSpPr>
        <p:grpSpPr>
          <a:xfrm>
            <a:off x="3573903" y="3074936"/>
            <a:ext cx="2562226" cy="2914946"/>
            <a:chOff x="2963864" y="2883229"/>
            <a:chExt cx="2562226" cy="2914946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C2291897-9C79-1CB8-9808-B73D82F19E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963864" y="2883229"/>
              <a:ext cx="2562226" cy="2534556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1B8CB87-311E-6691-A1E7-882F3B1A0C28}"/>
                </a:ext>
              </a:extLst>
            </p:cNvPr>
            <p:cNvSpPr txBox="1"/>
            <p:nvPr/>
          </p:nvSpPr>
          <p:spPr>
            <a:xfrm>
              <a:off x="3165564" y="5521176"/>
              <a:ext cx="2158826" cy="276999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b="1" dirty="0"/>
                <a:t>&lt; Asynchronous &gt;</a:t>
              </a:r>
              <a:endParaRPr lang="ko-KR" alt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9014088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73A4386-DF80-EB26-04BB-7E0DA020CA2D}"/>
              </a:ext>
            </a:extLst>
          </p:cNvPr>
          <p:cNvSpPr/>
          <p:nvPr/>
        </p:nvSpPr>
        <p:spPr>
          <a:xfrm>
            <a:off x="0" y="2808515"/>
            <a:ext cx="12192000" cy="1240971"/>
          </a:xfrm>
          <a:prstGeom prst="rect">
            <a:avLst/>
          </a:prstGeom>
          <a:solidFill>
            <a:srgbClr val="2E75B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200" b="1" dirty="0">
                <a:effectLst>
                  <a:outerShdw blurRad="50800" dist="38100" dir="3300000" algn="tl">
                    <a:srgbClr val="000000">
                      <a:alpha val="43137"/>
                    </a:srgbClr>
                  </a:outerShdw>
                </a:effectLst>
              </a:rPr>
              <a:t>UART</a:t>
            </a:r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6F336F4-C28C-07D4-1BEA-8349A7C3D9DD}"/>
              </a:ext>
            </a:extLst>
          </p:cNvPr>
          <p:cNvSpPr/>
          <p:nvPr/>
        </p:nvSpPr>
        <p:spPr>
          <a:xfrm>
            <a:off x="0" y="2717073"/>
            <a:ext cx="12192000" cy="9144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1AF9576-5EE5-86EB-EC30-74ADF62B3AEF}"/>
              </a:ext>
            </a:extLst>
          </p:cNvPr>
          <p:cNvSpPr/>
          <p:nvPr/>
        </p:nvSpPr>
        <p:spPr>
          <a:xfrm>
            <a:off x="0" y="4049486"/>
            <a:ext cx="12192000" cy="9144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202070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UART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Intro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2358513"/>
              </p:ext>
            </p:extLst>
          </p:nvPr>
        </p:nvGraphicFramePr>
        <p:xfrm>
          <a:off x="83626" y="868118"/>
          <a:ext cx="11974527" cy="502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8547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UART(Universal Asynchronous Receiver/Transmitter)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범용 비동기화 송수신기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(UART):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병렬 데이터의 형태를 직렬 방식으로 전환하여 데이터를 전송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RS232, RS422, RS485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같은 통신 표준과 함께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자료 형태나 전송 속도를 직접 구성할 수 있고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실제 전기 신호 수준과 방식이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UART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외부의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driver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회로를 통해 관리 받음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memory/register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있어 차례로 읽어 직렬화 통신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8-bit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기본 단위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PC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나 주변기기의 일종으로 병렬 데이터를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직렬화하여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통신하는 개별 집적 회로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(Integrated Circuit)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직렬 통신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(Serial): 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입출력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pin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통해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8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한 번에 전송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병렬 통신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(Parallel): n-bit 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전송하기 위해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입출력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pin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Baud rate: TX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데이터 보내는 속도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bps(Bit Per Second)]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bit time T = 1/baud rate [sec] (Ex. 9600 baud = 1/9600 sec = 0.000104 sec = 104 us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시작과 끝을 알기 위해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start bit(0), stop bit(1)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UART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전송을 위한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wire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HIGH(1)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상태를 유지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Data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전송이 시작되면 신호가 변경됨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Byte(8-bit)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단위 통신을 주로 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(parity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제외하고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10-bit data transmission)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data size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5~8-bit(parity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사용하지 않으면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max 9-bit)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LSB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부터 데이터 전송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Parity bit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 측에서 송신 측이 보낸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변경되었는지 확인하는 방법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오류 검증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0: 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frame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합이 짝수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1: data frame bits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합이 홀수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전이중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방식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(Full Duplex):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송신과 수신을 동시에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최근에는 동기화 통신인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USRT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도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함꼐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지원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USART(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범용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동기화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비동기화 송수신기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wire,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동기화 클럭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신호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오류 검사를 위한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parity bit,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널리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Data frame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크기가 최대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9-bit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제한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1:1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master&amp;slave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baud rate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허용오차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(Tolerance)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10%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이내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979998B3-4A63-6AD6-A4B9-211CF1A204D8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521073" y="3087616"/>
            <a:ext cx="3429627" cy="184037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6091F8D-0B0B-8FA6-52B0-740E07C97D2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783053" y="3635210"/>
            <a:ext cx="2738020" cy="129278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0CC1A10-C9D3-B163-ED7C-4C9C1135C11D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521073" y="1041886"/>
            <a:ext cx="3429627" cy="1871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3293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73A4386-DF80-EB26-04BB-7E0DA020CA2D}"/>
              </a:ext>
            </a:extLst>
          </p:cNvPr>
          <p:cNvSpPr/>
          <p:nvPr/>
        </p:nvSpPr>
        <p:spPr>
          <a:xfrm>
            <a:off x="0" y="2808515"/>
            <a:ext cx="12192000" cy="1240971"/>
          </a:xfrm>
          <a:prstGeom prst="rect">
            <a:avLst/>
          </a:prstGeom>
          <a:solidFill>
            <a:srgbClr val="2E75B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200" b="1" dirty="0">
                <a:effectLst>
                  <a:outerShdw blurRad="50800" dist="38100" dir="3300000" algn="tl">
                    <a:srgbClr val="000000">
                      <a:alpha val="43137"/>
                    </a:srgbClr>
                  </a:outerShdw>
                </a:effectLst>
              </a:rPr>
              <a:t>SPI</a:t>
            </a:r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6F336F4-C28C-07D4-1BEA-8349A7C3D9DD}"/>
              </a:ext>
            </a:extLst>
          </p:cNvPr>
          <p:cNvSpPr/>
          <p:nvPr/>
        </p:nvSpPr>
        <p:spPr>
          <a:xfrm>
            <a:off x="0" y="2717073"/>
            <a:ext cx="12192000" cy="9144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1AF9576-5EE5-86EB-EC30-74ADF62B3AEF}"/>
              </a:ext>
            </a:extLst>
          </p:cNvPr>
          <p:cNvSpPr/>
          <p:nvPr/>
        </p:nvSpPr>
        <p:spPr>
          <a:xfrm>
            <a:off x="0" y="4049486"/>
            <a:ext cx="12192000" cy="9144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657822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1C6D51-F7A7-3F37-31AD-341944AA5B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2330D765-8C4A-472E-E1B0-E05337409AB4}"/>
              </a:ext>
            </a:extLst>
          </p:cNvPr>
          <p:cNvGrpSpPr/>
          <p:nvPr/>
        </p:nvGrpSpPr>
        <p:grpSpPr>
          <a:xfrm>
            <a:off x="0" y="0"/>
            <a:ext cx="12192000" cy="1368592"/>
            <a:chOff x="0" y="1453300"/>
            <a:chExt cx="12192000" cy="1373404"/>
          </a:xfrm>
          <a:solidFill>
            <a:schemeClr val="accent5">
              <a:lumMod val="75000"/>
            </a:schemeClr>
          </a:solidFill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B54E2147-2A91-F7C0-FC02-AF3EE2BA9B37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308E9DD-692B-D104-7335-77DC5DAB911C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190500">
                      <a:srgbClr val="FFFF00">
                        <a:alpha val="40000"/>
                      </a:srgb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Contents</a:t>
              </a:r>
              <a:endParaRPr lang="ko-KR" altLang="en-US" sz="7200" b="1" dirty="0">
                <a:solidFill>
                  <a:schemeClr val="bg1"/>
                </a:solidFill>
                <a:effectLst>
                  <a:glow rad="190500">
                    <a:srgbClr val="FFFF00">
                      <a:alpha val="40000"/>
                    </a:srgb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FE250D5-3FE5-DDC0-8DDC-B85F74E7F3E9}"/>
              </a:ext>
            </a:extLst>
          </p:cNvPr>
          <p:cNvSpPr txBox="1"/>
          <p:nvPr/>
        </p:nvSpPr>
        <p:spPr>
          <a:xfrm>
            <a:off x="182947" y="1513295"/>
            <a:ext cx="115951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254000">
                    <a:srgbClr val="0000FF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Title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Next...</a:t>
            </a:r>
            <a:endParaRPr lang="ko-KR" altLang="en-US" sz="2400" b="1" dirty="0">
              <a:solidFill>
                <a:schemeClr val="bg1"/>
              </a:solidFill>
              <a:effectLst>
                <a:glow rad="127000">
                  <a:schemeClr val="tx1">
                    <a:alpha val="40000"/>
                  </a:schemeClr>
                </a:glo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70E0617-9C4C-82FF-12EC-B392674B5DDA}"/>
              </a:ext>
            </a:extLst>
          </p:cNvPr>
          <p:cNvSpPr/>
          <p:nvPr/>
        </p:nvSpPr>
        <p:spPr>
          <a:xfrm rot="2700000">
            <a:off x="8328467" y="1170671"/>
            <a:ext cx="4794462" cy="127411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Contents</a:t>
            </a:r>
          </a:p>
          <a:p>
            <a:pPr algn="ctr"/>
            <a:r>
              <a:rPr lang="en-US" altLang="ko-KR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완성 후</a:t>
            </a:r>
            <a:r>
              <a:rPr lang="en-US" altLang="ko-KR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ko-KR" alt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변경</a:t>
            </a:r>
          </a:p>
        </p:txBody>
      </p:sp>
    </p:spTree>
    <p:extLst>
      <p:ext uri="{BB962C8B-B14F-4D97-AF65-F5344CB8AC3E}">
        <p14:creationId xmlns:p14="http://schemas.microsoft.com/office/powerpoint/2010/main" val="9835047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SPI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Intro (1)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1402045"/>
              </p:ext>
            </p:extLst>
          </p:nvPr>
        </p:nvGraphicFramePr>
        <p:xfrm>
          <a:off x="83626" y="868118"/>
          <a:ext cx="11974527" cy="28547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8547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SPI(Serial Peripheral Interface)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직렬 주변장치 인터페이스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(SPI):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여러 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여러 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wire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차례대로 전송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동기화 직렬 데이터 인터페이스의 표준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최대 전송속도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10 Mbps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4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wire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직렬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동기화 통신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Master-Slave(1 : N)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통신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Master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frame initialization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USB,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Ethernet, Bluetooth, WIFI protocol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보다 느리지만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인터페이스 구현이 단순하고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통신 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system resource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적게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고속으로 대량의 데이터를 전송할 필요가 없는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MCU,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센서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주변장치 간의 통신에 적합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0" name="그림 9">
            <a:extLst>
              <a:ext uri="{FF2B5EF4-FFF2-40B4-BE49-F238E27FC236}">
                <a16:creationId xmlns:a16="http://schemas.microsoft.com/office/drawing/2014/main" id="{AAE320DA-7E0C-8F37-068C-B2159FE6DDA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913653" y="977957"/>
            <a:ext cx="4530786" cy="1190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7644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SPI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Intro (2)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9665318"/>
              </p:ext>
            </p:extLst>
          </p:nvPr>
        </p:nvGraphicFramePr>
        <p:xfrm>
          <a:off x="83626" y="868118"/>
          <a:ext cx="11974527" cy="5760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854796"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SPI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Interface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SD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card, RFID, 2.4GHz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무선 송수신기 등에서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데이터를 중간에 방해없이 계속해서 전송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임의의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연속적인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데이터 스트림으로 수신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송신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시작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정지 조건으로 데이터 패킷의 시작과 끝 정의하여 전송 중 중단 가능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(I2C, UART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데이터가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packet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전송되고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packet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특정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수로 제한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Master-Slave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일반적으로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MCU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master,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센서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액추에이터는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slave)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연결가능한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slave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system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Load Capacitance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제한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(Cap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클수록 많은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slave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연결 가능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master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정상적으로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전송을 하기 위해 물리적 전압 레벨을 변환해야 하는데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slave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개수가 많아질수록 정확한 전압 레벨 변환 방해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SCLK(Synchronous Clock):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동기식 클럭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master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bit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출력을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slave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sampling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동기화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데이터 전송속도는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clock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frequency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결정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clock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기본 상태를 설정하는 속성인 클럭 극성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(CPOL, Clock Polarity)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따라 전송 시점이 다름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Low(0)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master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High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상태 변환될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(CPHA = 0, Rising Edge)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데이터 전송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High(1)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master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High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상태 변환될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(CPHA = 1, Falling Edge)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데이터 전송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clock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어떤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데이터를 전송할지 설정하는 속성인 클럭 위상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(CPHA, Clock Phase)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따라 전송 시점이 다름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Low(0)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rising 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데이터 전송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High(1)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falling 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데이터 전송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신호 동기화는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CPOL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CPHA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따라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4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가지 유형을 가짐 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MOSI(Master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Output, Slave Input): master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slave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에게 전송할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bit stream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MSB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부터 먼저 전송됨 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MISO(Master Input, Slave Output): slave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에게 전송할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bit stream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LSB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부터 먼저 전송됨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SS/CS(Select Slave/Chip Select): master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전송할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slave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선택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저전압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level(LOW,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설정하여 통신할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slave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선택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Idle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상태에서는 고전압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level(HIGH, 1)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유지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pin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개인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Daisy-chain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방식을 통해 여러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slave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연결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전송과정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SCLK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출력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SS/CS Low signal(slave activation)  MOSI/MISO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transmission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start bit/stop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없어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계속 전송 가능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I2C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같은 복잡한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slave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주소 지정 시스템이 없음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I2C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빠른 데이터 전송속도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MISO, MOSI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라인을 분리해 데이터를 동시에 주고 받을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4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wire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(I2C, UART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), 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수신 여부 확인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X(I2C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수신 여부 확인함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오류 검사 형식이 없음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만 허용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E43786C3-8C22-139B-040A-FBE0E5F94EB9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821388" y="4141091"/>
            <a:ext cx="1671842" cy="178583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7CFB727-AEBF-F9D1-5E03-591C90E44049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781097" y="4102596"/>
            <a:ext cx="1759903" cy="188728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8A05DFA-CE2D-278A-1052-8FA874F588D9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3000"/>
                    </a14:imgEffect>
                    <a14:imgEffect>
                      <a14:brightnessContrast bright="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875202" y="2458473"/>
            <a:ext cx="3113790" cy="1563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2556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73A4386-DF80-EB26-04BB-7E0DA020CA2D}"/>
              </a:ext>
            </a:extLst>
          </p:cNvPr>
          <p:cNvSpPr/>
          <p:nvPr/>
        </p:nvSpPr>
        <p:spPr>
          <a:xfrm>
            <a:off x="0" y="2808515"/>
            <a:ext cx="12192000" cy="1240971"/>
          </a:xfrm>
          <a:prstGeom prst="rect">
            <a:avLst/>
          </a:prstGeom>
          <a:solidFill>
            <a:srgbClr val="2E75B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200" b="1" dirty="0">
                <a:effectLst>
                  <a:outerShdw blurRad="50800" dist="38100" dir="3300000" algn="tl">
                    <a:srgbClr val="000000">
                      <a:alpha val="43137"/>
                    </a:srgbClr>
                  </a:outerShdw>
                </a:effectLst>
              </a:rPr>
              <a:t>I2C</a:t>
            </a:r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6F336F4-C28C-07D4-1BEA-8349A7C3D9DD}"/>
              </a:ext>
            </a:extLst>
          </p:cNvPr>
          <p:cNvSpPr/>
          <p:nvPr/>
        </p:nvSpPr>
        <p:spPr>
          <a:xfrm>
            <a:off x="0" y="2717073"/>
            <a:ext cx="12192000" cy="9144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1AF9576-5EE5-86EB-EC30-74ADF62B3AEF}"/>
              </a:ext>
            </a:extLst>
          </p:cNvPr>
          <p:cNvSpPr/>
          <p:nvPr/>
        </p:nvSpPr>
        <p:spPr>
          <a:xfrm>
            <a:off x="0" y="4049486"/>
            <a:ext cx="12192000" cy="9144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272546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I2C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Intro (1)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1874"/>
              </p:ext>
            </p:extLst>
          </p:nvPr>
        </p:nvGraphicFramePr>
        <p:xfrm>
          <a:off x="83626" y="868118"/>
          <a:ext cx="11974527" cy="4480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8547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I2C(Inter-Integrated Circuit)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반이중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직렬 버스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(Half Duplex Serial Bus) protocol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MCU, EEPROM, ADC, DAC, I/O interface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같은 저속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embedded system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peripheral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N : M Master-Slave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wire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(SCL, SDA)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전원공급장치는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pull-up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저항 연결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slave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1008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전송속도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Standard: 100 kbps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Fast: 400 kbps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High speed: 3.4 Mbps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Ultra fast: 5 Mbps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I2C Interface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SDA, SCL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Idle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HIGH(1)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상태를 유지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저전압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LOW(0)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전환하여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slave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데이터 전송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Slave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전달을 위해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slave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address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지정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SDA(Serial Data): master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slave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주고받는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stream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단위로 데이터 전송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SCL(Serial Clock): clock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신호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master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제어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Multi Master-Slave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wire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ACK/NACK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통해 전송 여부 확인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UART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H/W interface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간편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SPI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전송 속도 느림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data frame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크기가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8-bit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제한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SPI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H/W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구현 복잡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C060EE53-3121-F3B0-98EB-55A4572EF5F9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36000"/>
                    </a14:imgEffect>
                    <a14:imgEffect>
                      <a14:brightnessContrast bright="8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82330" y="1034597"/>
            <a:ext cx="5066770" cy="239440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5664395-CD46-B072-C553-0F1F14C4A993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239530" y="3523871"/>
            <a:ext cx="2387599" cy="1139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4778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I2C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Intro (2)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9263116"/>
              </p:ext>
            </p:extLst>
          </p:nvPr>
        </p:nvGraphicFramePr>
        <p:xfrm>
          <a:off x="83626" y="868118"/>
          <a:ext cx="11974527" cy="502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854796"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I2C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operation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Message Format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형태로 전송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여러 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frame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분할되고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slave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binary address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포함된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address frame, 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 이상의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frame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존재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data frame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사이에는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ACK/NACK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위치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Start Condition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SCL wire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HIGH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전환되기 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SDA wire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HIGH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전환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Stop Condition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SCL wire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HIGH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전환 및 유지하고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SDA wire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HIGH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전환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Address Frame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slave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고유의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7/10-bit data frame(7-bit: 128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 주소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10-bit: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1024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 주소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start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뒤에 있는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 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frame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master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연결된 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slave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전송하고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slave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address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비교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address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일치하면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LOW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ACK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전송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address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일치하지 않으면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slave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SDA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HIGH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유지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Read/Write Bit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master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slave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전송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(Write, LOW, 0) /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요청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(Read, HIGH, 1)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지정하는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address frame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다음에 위치함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ACK/NACK Bit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frame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뒤에 위치함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address frame, data frame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성공적으로 수신되면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ACK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송신 측으로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return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Data Frame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항상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8-bit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크기 유지되고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MSB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부터 먼저 전송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frame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전송을 위해 수신 측으로 부터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ACK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return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받아야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EFA4B643-9F14-6B16-A91F-B873D9FE26BC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663452" y="1707017"/>
            <a:ext cx="2953748" cy="109321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7513C9F-34C6-82A2-B64B-63211233E799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530994" y="2800230"/>
            <a:ext cx="5391919" cy="143853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C4C4F0E-E956-A4A5-48CC-28AADFFE51EF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998163" y="4333636"/>
            <a:ext cx="4284326" cy="1483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4361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I2C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Intro (3)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2195078"/>
              </p:ext>
            </p:extLst>
          </p:nvPr>
        </p:nvGraphicFramePr>
        <p:xfrm>
          <a:off x="83627" y="868118"/>
          <a:ext cx="9263574" cy="5760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6357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854796"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I2C data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전송과정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SDA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HIGH to LOW, SCL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HIGH to LOW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변환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master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slave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address frame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read/write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함께 전송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slave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address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비교하고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일치하면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ACK bit reset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return,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일치하지 않으면 현 상태 유지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master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frame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전송 또는 수신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 측은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frame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수신 받고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ACK bit(LOW) return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데이터 전송 중단을 위해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SCL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HIGH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변환하여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slave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에게 알리고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SDA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HIGH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변환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 Master &amp; n Slave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SDA, SCL wire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4.7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kΩ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풀업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저항을 이용해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</a:t>
                      </a:r>
                      <a:r>
                        <a:rPr lang="en-US" altLang="ko-KR" sz="1200" b="1" kern="1200" baseline="-25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CC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연결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 Master &amp; m Slave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여러 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전송하기 위해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SDA wire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level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확인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(LOW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 다른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제어함으로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wait, HIGH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전송 가능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94350A51-D2CC-717B-0D0B-936745EEE4E8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16503" y="4361365"/>
            <a:ext cx="1231511" cy="167028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B425D5D-750D-C22C-A3B1-56D92277DF5D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562760" y="4361365"/>
            <a:ext cx="1269695" cy="212385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E7E52A1-6F65-B3C7-0301-4CA505634439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469130" y="2291862"/>
            <a:ext cx="2214631" cy="198702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FA142FC-EE36-CC63-D84D-7478687BFEC8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6577" y="2291862"/>
            <a:ext cx="2656156" cy="198702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86142EB6-8401-8C9C-FB42-FE99B61D6FA6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6000" y="2291862"/>
            <a:ext cx="2238405" cy="1974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9063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73A4386-DF80-EB26-04BB-7E0DA020CA2D}"/>
              </a:ext>
            </a:extLst>
          </p:cNvPr>
          <p:cNvSpPr/>
          <p:nvPr/>
        </p:nvSpPr>
        <p:spPr>
          <a:xfrm>
            <a:off x="0" y="2808515"/>
            <a:ext cx="12192000" cy="1240971"/>
          </a:xfrm>
          <a:prstGeom prst="rect">
            <a:avLst/>
          </a:prstGeom>
          <a:solidFill>
            <a:srgbClr val="2E75B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200" b="1" dirty="0">
                <a:effectLst>
                  <a:outerShdw blurRad="50800" dist="38100" dir="3300000" algn="tl">
                    <a:srgbClr val="000000">
                      <a:alpha val="43137"/>
                    </a:srgbClr>
                  </a:outerShdw>
                </a:effectLst>
              </a:rPr>
              <a:t>CAN</a:t>
            </a:r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6F336F4-C28C-07D4-1BEA-8349A7C3D9DD}"/>
              </a:ext>
            </a:extLst>
          </p:cNvPr>
          <p:cNvSpPr/>
          <p:nvPr/>
        </p:nvSpPr>
        <p:spPr>
          <a:xfrm>
            <a:off x="0" y="2717073"/>
            <a:ext cx="12192000" cy="9144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1AF9576-5EE5-86EB-EC30-74ADF62B3AEF}"/>
              </a:ext>
            </a:extLst>
          </p:cNvPr>
          <p:cNvSpPr/>
          <p:nvPr/>
        </p:nvSpPr>
        <p:spPr>
          <a:xfrm>
            <a:off x="0" y="4049486"/>
            <a:ext cx="12192000" cy="9144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884963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CAN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Intro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213961"/>
              </p:ext>
            </p:extLst>
          </p:nvPr>
        </p:nvGraphicFramePr>
        <p:xfrm>
          <a:off x="83626" y="868118"/>
          <a:ext cx="11974527" cy="594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7379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CAN(Controller Area Network) Communication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전기적 노이즈 발생이 많은 자동차 환경에서 신뢰성을 확보하기 위해 개발된 통신 방식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 H, 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전위차를 통해 데이터 전달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(CAN H: 2.5 V ~ 3.5 V, CAN L: 1.5 V ~ 2.5 V (H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전위차가 없으면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recessive(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열성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전위치가 있으면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dominant(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우성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)))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 transceiver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통해 신호가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recessive(1, HIGH)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dominant(0, LOW)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인지 판단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RX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통해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Recessive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HIGH, Dominant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LOW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신호를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MCU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전달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Multi-Master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125kbps ~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1Mbps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통신 속도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8 byte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통신 데이터 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다수의 장치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(standard: 11bit, extended 29 bit)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간 통신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통신 프로토콜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에러 처리를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적으로 처리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Twist pair wire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차동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신호를 사용하여 노이즈 환경에 강함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통신 신호 충돌 대책 있음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(CSMA/CA)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Protocol(Standard)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SOF(Start of Frame):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메시지 시작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idle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상태 이후 동기화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(dominant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신호가 메시지 전송 신호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Arbitration Field(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중재 필드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12 bits)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Identifier: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메시지 우선순위 설정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값이 낮을수록 우선순위 높음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(11 bits)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동시에 여러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신호를 보내면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ID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낮은 것이 먼저 보내지고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나머지는 대기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RTR(Remote Transmission Request): 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frame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remote frame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frame: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0, remote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frame: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Control Field(6 bits)   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IDE(Identifier Extension): CAN Standard frame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 Extended frame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(1 bit)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R0: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Reserved bit(1 bit)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DLC(Data length code):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전송 중인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byte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(4 bits)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Data: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8 byte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데이터 전송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(DLC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값에 따라 전송하는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byte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다름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stuffing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규칙 따름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CRC(Cycle Redundancy Check): 16bit checksum(15 bit check, 1bit delimiter)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K-line, LIN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시스템에서는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parity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checksum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등 이용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CRC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코드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생성식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표준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): g(X) = X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15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+X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14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+X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10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+X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8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+X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7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+X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4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+X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+X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(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모듈러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적용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ACK(Acknowledgement):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승인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(2 bits [slot bit,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delim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])(01: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정상수신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11: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비정상 수신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EOF(End of frame): CAN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프레임의 끝 표시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(7 bits) (stuffing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미적용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IFS(Interframe space):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버퍼 영역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(3 bits)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Extended CAN(29 bits Identifier)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SSR(Substitute Remote Request): Extension format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자리 표시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R1: Reserved bit(1 bit)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45" name="그림 44">
            <a:extLst>
              <a:ext uri="{FF2B5EF4-FFF2-40B4-BE49-F238E27FC236}">
                <a16:creationId xmlns:a16="http://schemas.microsoft.com/office/drawing/2014/main" id="{3B048CCF-A706-8316-ACEF-289F2C294B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9455" y="2137305"/>
            <a:ext cx="6599463" cy="544227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E811D976-4D7F-CBF5-1F92-28EBD7D9B1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5183" y="2804834"/>
            <a:ext cx="6593735" cy="538498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A9F01D2A-F3E7-EC89-B15C-D85936CE6647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617389" y="4927191"/>
            <a:ext cx="5406675" cy="1654602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F75C2CDF-D98F-63C7-E2BC-73A185C346D5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848343" y="4013114"/>
            <a:ext cx="5140650" cy="588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391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CAN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Intro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4233367"/>
              </p:ext>
            </p:extLst>
          </p:nvPr>
        </p:nvGraphicFramePr>
        <p:xfrm>
          <a:off x="83626" y="868118"/>
          <a:ext cx="11974527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7379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Transceiver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통신을 위해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Transceiver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달아줘야 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(MCU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신호를 차등신호로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차등신호를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MCU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신호로 변환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정전기 같은 왜란에 의해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Transceiver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손상을 입어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MCU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손상 입는 것을 방지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Terminal Resistor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신호 왜곡을 보호하기 위한 임피던스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매칭을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위해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ISO 11898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표준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 H, CAN L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양 종단에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120</a:t>
                      </a:r>
                      <a:r>
                        <a:rPr lang="el-GR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Ω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부착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53" name="그림 52">
            <a:extLst>
              <a:ext uri="{FF2B5EF4-FFF2-40B4-BE49-F238E27FC236}">
                <a16:creationId xmlns:a16="http://schemas.microsoft.com/office/drawing/2014/main" id="{30E2D540-1D12-18B0-0BE1-4B2F9387A7A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626" y="2383579"/>
            <a:ext cx="4494502" cy="1881983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0B73D8A0-6E49-AEEC-3317-7605DEB998E7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4276080"/>
            <a:ext cx="4798710" cy="2527434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364161E2-AD96-C3A4-E2CB-961F3E8DAA97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534073" y="4113824"/>
            <a:ext cx="3931964" cy="2788405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5AE28276-2DAA-67F5-9832-B4CBF5FC6649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578128" y="2351246"/>
            <a:ext cx="5371657" cy="1807831"/>
          </a:xfrm>
          <a:prstGeom prst="rect">
            <a:avLst/>
          </a:prstGeom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6C4D01DD-0D09-0679-4975-DA0513194B2E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905528" y="2548107"/>
            <a:ext cx="2276042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2432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CAN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Intro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2226626"/>
              </p:ext>
            </p:extLst>
          </p:nvPr>
        </p:nvGraphicFramePr>
        <p:xfrm>
          <a:off x="83626" y="868118"/>
          <a:ext cx="11974527" cy="594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7379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통신 프레임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크게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4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frame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구성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Frame: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Standard Frame(2.0A), Extended Frame(2.0B)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Rem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증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ote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Frame: data frame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RTR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없는 형태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request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(request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받은 장치는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frame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응답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reception 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자동 응답 기능이 설정되어 있고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ID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일치해야 응답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Error Frame: frame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error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발견된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규칙을 어기는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(stuffing error) frame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송신해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error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있음을 알림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reset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6~12 bits flag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8 bits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에러 종료 상태로 이루어짐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적으로 처리됨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 Overload Frame: CAN Controller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이전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처리 중일 때 다음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시작을 지연하기 위해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EOF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뒤에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6~7 bits overload flag + 8 bits overload status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error count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영향을 주지 않음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(H/W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적으로 처리됨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Error Type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Error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발생 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즉시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error frame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전송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CRC error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발생 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EOF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나올 때까지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error frame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보내지 않음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다른 장치들이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ACK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받을 때까지 기다리도록 하기 위함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송신 장치에서 발생한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error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Bit error: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송신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수신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서로 다름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(SOF~EOF)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ACK error: ACK slot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동안 수신 장치가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보내주지 않을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수신 장치가 접속되어 있지 않을 때 발생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(ACK Del)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 장치에서 발생한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error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CRC error: CRC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맞지 않을 때 발생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Stuff error: stuffing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규칙이 맞지 않을 때 발생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(SOF~CRC sequence)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Format error: CRC Del, ACK Del, EOF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영역에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0(Dominant)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값이 나타날 때 발생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Error Status Transition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CAN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Controller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내부에 송신 에러 카운터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(TX_CNT),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 에러 카운터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(RX_CNT)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Error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검출되면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씩 증가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없으면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씩 감소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error counter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값에 따라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node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상태가 달라짐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초기 상태는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Error Active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상태이고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error counter &gt;127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Error Passive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상태로 변화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active error frame(6 bits 0 status)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송신 불가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passive error frame(6 bits 1 status)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송신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error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인한 통신망 마비를 방지하기 위해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error frame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발생 권한 제한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연속적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송신 방지를 위해 지연시간 추가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Error Passive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TX_CNT &gt; 255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Bus Off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상태로 변함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CAN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통신망 접속 제한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해결책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H/W Reset, S/W Reset(128 * 11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HIGH(recessive) signal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수신받아야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 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46" name="그림 45">
            <a:extLst>
              <a:ext uri="{FF2B5EF4-FFF2-40B4-BE49-F238E27FC236}">
                <a16:creationId xmlns:a16="http://schemas.microsoft.com/office/drawing/2014/main" id="{49C08F23-D8F0-8413-3F1D-A86184C78938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458325" y="4106894"/>
            <a:ext cx="4503059" cy="2580265"/>
          </a:xfrm>
          <a:prstGeom prst="rect">
            <a:avLst/>
          </a:prstGeom>
        </p:spPr>
      </p:pic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46319972-A928-DAE9-16EA-459715565C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0443454"/>
              </p:ext>
            </p:extLst>
          </p:nvPr>
        </p:nvGraphicFramePr>
        <p:xfrm>
          <a:off x="4474300" y="2792791"/>
          <a:ext cx="7388540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8854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62551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Stuffing 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5 bits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같은 상태로 유지되면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반대 상태로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설정하여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송신하고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 장치는 원래대로 복원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적으로 처리됨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435102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73A4386-DF80-EB26-04BB-7E0DA020CA2D}"/>
              </a:ext>
            </a:extLst>
          </p:cNvPr>
          <p:cNvSpPr/>
          <p:nvPr/>
        </p:nvSpPr>
        <p:spPr>
          <a:xfrm>
            <a:off x="0" y="2808515"/>
            <a:ext cx="12192000" cy="1240971"/>
          </a:xfrm>
          <a:prstGeom prst="rect">
            <a:avLst/>
          </a:prstGeom>
          <a:solidFill>
            <a:srgbClr val="2E75B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200" b="1" dirty="0">
                <a:effectLst>
                  <a:outerShdw blurRad="50800" dist="38100" dir="3300000" algn="tl">
                    <a:srgbClr val="000000">
                      <a:alpha val="43137"/>
                    </a:srgbClr>
                  </a:outerShdw>
                </a:effectLst>
              </a:rPr>
              <a:t>Embedded System</a:t>
            </a:r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6F336F4-C28C-07D4-1BEA-8349A7C3D9DD}"/>
              </a:ext>
            </a:extLst>
          </p:cNvPr>
          <p:cNvSpPr/>
          <p:nvPr/>
        </p:nvSpPr>
        <p:spPr>
          <a:xfrm>
            <a:off x="0" y="2717073"/>
            <a:ext cx="12192000" cy="9144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1AF9576-5EE5-86EB-EC30-74ADF62B3AEF}"/>
              </a:ext>
            </a:extLst>
          </p:cNvPr>
          <p:cNvSpPr/>
          <p:nvPr/>
        </p:nvSpPr>
        <p:spPr>
          <a:xfrm>
            <a:off x="0" y="4049486"/>
            <a:ext cx="12192000" cy="9144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703726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CAN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Intro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8485508"/>
              </p:ext>
            </p:extLst>
          </p:nvPr>
        </p:nvGraphicFramePr>
        <p:xfrm>
          <a:off x="83626" y="868118"/>
          <a:ext cx="11974527" cy="429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7379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Application Protocol Using CAN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CANopen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특징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장치 파라미터에 쉬운 접근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장치 동기화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순환 이벤트 구동 데이터 전송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동기적 읽기와 입출력 및 파라미터 설정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응용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기계 자동화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센서와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액추에이터의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통합 수용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개방형 및 공급업체 독립적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다양한 장치에서의 상호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운용성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지원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고속 실시간 기능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DeviceNet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특징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전원과 신호가 동일한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network cable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전송됨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p2p, multicast, multi-master, mater-slave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통해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bus addressing,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standar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CAN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만 지원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응용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산업 자동화를 위한 통신 링크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광전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센서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제한 스위치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valve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manifold,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process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센서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motor starter,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바코드기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저비용 통신 링크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공급업체 독립적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전원 공급되는 네트워크에서 장비 교체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제거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 Kingdom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- king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system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책임자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세계 제품 식별 표준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EAN/UPC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응용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기계 제어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산업 로봇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직조기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이동식 유압장치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안전 중요 앱을 위한 설계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실시간 성능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확장성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(scalability),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DeviceNet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&amp; SDC module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과의 통합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OSEK/VDX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포함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통신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제어 유닛 간의 데이터 교환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네트워크 관리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구성 결정 및 모니터링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운영 시스템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(ECU SW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위한 실시간 실행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동기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제어 장치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비애플리케이션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관련 측면의 개발 및 변형 관리에 반복적 발생하는 높은 비용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제작 화사마다 다른 인터페이스로 인한 제어 유닛 호환성 문제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목표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- SW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이식성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(portability)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재사용성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비용과 개발 시간의 절감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SAE J1939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- 29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식별자 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실시간 폐회로 제어 지원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응용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트럭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농업용 장비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트랙터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수확기 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공공사업을 위한 엔진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Smart Distributed System(SDS)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-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DeviceNet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CAL &amp;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CANopen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유사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653393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CAN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Intro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5526500"/>
              </p:ext>
            </p:extLst>
          </p:nvPr>
        </p:nvGraphicFramePr>
        <p:xfrm>
          <a:off x="83626" y="868118"/>
          <a:ext cx="11974527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7379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Tx Mailbox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메시지 설정을 위해 제공되며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transmission scheduler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어떤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먼저 전송해야 하는지 결정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Acceptance Filter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위해 확장가능하고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구성 가능한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Identifier filter bank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Receive FIFO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수신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저장하기 위해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938081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CAN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Intro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6830734"/>
              </p:ext>
            </p:extLst>
          </p:nvPr>
        </p:nvGraphicFramePr>
        <p:xfrm>
          <a:off x="83626" y="868118"/>
          <a:ext cx="11974527" cy="539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7379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Operating Mode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Initialization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CAN_MCR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INRQ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설정 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CAN_MSR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INAK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확인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(pull-up disable)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Initialization mode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나갈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INQR bit clear(INAK bit clear  INQR clear)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CAN bus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오고가는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중단되고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CAN TX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recessive(HIGH)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CAN controller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초기화 하기 위해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Bit Timing(CAN_BTR), CAN options(CAN_MCR)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설정해야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CAN filter banks(mode, scale, FIFO assignment, activation, filter values)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초기화 하기 위해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FINIT bit(CAN_FMR)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해야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filter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초기화는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initialization mode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밖에서 수행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FINIT =1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CAN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수신 비활성화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CAN_FA1R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filter activation bits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비활성화하면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filter value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수정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filter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bank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사용되지 않으면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non-active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상태로 두기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(FACT bit clear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상태로 두기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Normal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CAN_MSR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SLAK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또는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INAK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아닌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normal mode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normal mode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들어가기 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can bus synchronization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수행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(can bus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idle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때까지 기다림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CAN RX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연속적인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recessive bits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관찰됨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초기화가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완료된 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CAN bus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동기화와 수신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송신을 시작하기 위해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Normal mode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들어가기 위한 요청 해야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CAN_MCR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INRQ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clear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함으로써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normal mode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진입이 요청됨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filter value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초기화는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initialization mode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독립적이지만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filter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비활성일 때 수행되어야 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FACTx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bit clear)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filter scale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configuration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normal mode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진입 전 반드시 수행되어야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Sleep (low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power)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하드웨어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reset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전력 소비를 줄이기 위해 자동으로 설정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CAN TX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내부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pull-up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CAN_MCR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INRQ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설정 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CAN_MSR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SLAK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확인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(pull-up disable)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bxCAN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clock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정지하지만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SW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bxCAN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접근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bxCAN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SLEEP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clear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또는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 bus activity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detection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wake up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CAN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bus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activity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detection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CAN_MCR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AWUM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이라면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HW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자동적으로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SLEEP bit clear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하여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wakeup sequence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수행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자동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AWUM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clear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라면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wakeup interrupt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발생 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SLEEP bit clear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해줘야 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수동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CAN_IER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WKUIE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(wakeup interrupt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활성화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bxCAN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자동으로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wakeup sequence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수행하더라도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 bus activity detection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wakeup interrupt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생성됨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55" name="그림 54">
            <a:extLst>
              <a:ext uri="{FF2B5EF4-FFF2-40B4-BE49-F238E27FC236}">
                <a16:creationId xmlns:a16="http://schemas.microsoft.com/office/drawing/2014/main" id="{F59F7EBB-1BB7-FE7C-F04C-FDBFC8517E38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593098" y="934539"/>
            <a:ext cx="4212299" cy="2424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1675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CAN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Intro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3028945"/>
              </p:ext>
            </p:extLst>
          </p:nvPr>
        </p:nvGraphicFramePr>
        <p:xfrm>
          <a:off x="83626" y="868118"/>
          <a:ext cx="11974527" cy="3749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7379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Test Mode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CAN_BTR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SILM &amp; LBKM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선택됨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Initialization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일 때에만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Test mode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진입 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Normal mode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가기 위해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CAN_MCR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INRQ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reset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Silent Mode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CAN_BTR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SILM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유효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frame, remote frame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만 수신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recessive(1,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HIGH)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만 보낼 수 있으며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전송을 할 수 없음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Dominant bit(ACK, overload flag, active error flag)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보내야 하는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CAN bus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recessive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상태이지만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 core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dominant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모니터링 할 수 있도록 내부적으로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라우팅됨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Dominant bit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전송을 통해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CAN bus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traffic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분석하는데 사용됨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(traffic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영향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Loop Back Mode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CAN_BTR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LBKM bit 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일 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송신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수신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처리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외부 이벤트와의 독립을 위해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CAN core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ACK error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무시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무시됨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Using Both mode(Silent mode + Loop back mode)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Hot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selftest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위해 사용됨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CAN_RX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 bus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연결되지 않고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CAN_TX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recessive(1, HIGH)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유지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Debug Mode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372546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CAN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Intro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0371683"/>
              </p:ext>
            </p:extLst>
          </p:nvPr>
        </p:nvGraphicFramePr>
        <p:xfrm>
          <a:off x="83626" y="868118"/>
          <a:ext cx="11974527" cy="594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7379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Transmission Handling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전송을 위해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app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empty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transmit 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개를 선택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CAN_TIxR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TXRQ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하여 전송을 요청하기 전 식별자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DLC, 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설정해야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empty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상태일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S/W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mailbox register write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접근 권한이 없음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TXRQ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되면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pending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상태 진입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최우선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될 때까지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wait 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최우선이 되면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scheduled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CAN bus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idle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전송 시작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전송이 성공하면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CAN_TSR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RQCP, TXOK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통해 전송 성공을 나타냄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),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empty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상태로 복귀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전송이 실패할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Arbitration Lost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CAN_TSR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ALST bit 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통해 원인 알림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Transmission Error Detection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TERR bit 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통해 원인 알림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Transmit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Priority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By Identifier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 이상의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pending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전송 순서는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저장된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identifier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통해 주어짐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Protocol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값이 작은 식별자가 최우선 순위를 가지게 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식별자 값이 동일하다면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번호가 낮은 것부터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scheduling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By Transmit Request Order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CAN_MCR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TXFP bit 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통해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transmit 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transmit FIFO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구성됨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분할 전송에 유용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Abort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CAN_TSR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ABRQ 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통해 사용자는 전송 요청을 중단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Pending/Scheduled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상태에서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즉시 중단됨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transmit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상태일 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abort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요청은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결과를 가짐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전송 성공하면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CAN_TSR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TXOK bit set,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empty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상태가 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전송 실패하면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scheduled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상태가 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전송은 중단되고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TXOK reset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함께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empty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경우에서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적어도 현재 전송의 끝에서 다시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empty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상태가 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Nonautomatic Retransmission Mode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 Standard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Time Triggered Communication option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요구사항을 충족하기 위해 구현됨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CAN_MCR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NART bit 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통해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H/W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전송은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번만 시작되며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번째 시도가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arbitration loss/error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실패하면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자동적으로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전송을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재시작하지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않음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번째 전송 시도 끝에서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요청이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완료되었다고 여기고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CAN_TSR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RQCP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전송 결과는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CAN_TSR register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TXOK, ALST, TERR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표시됨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45" name="그림 44">
            <a:extLst>
              <a:ext uri="{FF2B5EF4-FFF2-40B4-BE49-F238E27FC236}">
                <a16:creationId xmlns:a16="http://schemas.microsoft.com/office/drawing/2014/main" id="{B6B14E0C-2CF2-B36B-30EE-31783E164CB4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809611" y="1894266"/>
            <a:ext cx="4201135" cy="2913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5253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CAN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Intro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847332"/>
              </p:ext>
            </p:extLst>
          </p:nvPr>
        </p:nvGraphicFramePr>
        <p:xfrm>
          <a:off x="83626" y="868118"/>
          <a:ext cx="11974527" cy="594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7379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Triggered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Communication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Mode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내부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counter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활성화 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CAN_RDTxR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CAN_TDTxR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저장되는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time stamp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생성하기 위해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내부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counter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 bit time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마다 증가됨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내부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counter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전송과 수신에서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SOF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sample point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캡쳐됨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Reception Handling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관리를 위해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FIFO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구성된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제공됨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CPU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부하 감소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S/W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단순화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데이터 일관성 보장을 위해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FIFO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관리됨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App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FIFO output 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통해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FIFO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저장된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접근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Valid Message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CAN protocol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따르고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identifier filtering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통과했을 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valid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FIFO Management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Empty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상태에서 시작하고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번째 수신된 유효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pending 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FIFO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저장됨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CAN_RFR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FMP[1:0]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01b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설정하는 이벤트에 신호를 보냄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FIFO output 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확인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mailbox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내용을 읽고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CAN_RFR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RFOM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통해 해제함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FIFO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empty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상태로 복귀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그 동안에 새로운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수신하면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FIFO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pending 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상태 유지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새로운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output 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확인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App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mailbox release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불가 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다음 유효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pending 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들어가는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FIFO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저장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(FMP[1:0} = 10b)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FIFO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pending 3(FMP[1:0]=11b)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만다는 다음 유효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대한 저장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process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반복됨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RFOM bit 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통해 반드시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output 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release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다음 유효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저장할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그렇지 않으면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다음 유효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loss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발생시킴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Overrun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FIFO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pending 3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상태가 되었을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다음 유효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overrun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야기하고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message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손실됨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CAN_RFR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FOVR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통해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overrun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상태를 알림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손실되는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FIFO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구성에 따라 다름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FIFO lock function Disabled(CAN_MCR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RFLM bit reset), FIFO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저장된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새로운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덮여쓰여짐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(App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항상 최신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 가능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FIFO lock function Enabled(CAN_MCR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RFLM bit set),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버려짐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(S/W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FIFO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가장 오래된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Reception related Interrupts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FIFO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예 저장되면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FMP[1:0]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update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CAN_IER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FMPIE bit 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interrupt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요청이 발생됨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FIFO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full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CAN_RFR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FULL bit set, CAN_IER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FFIE bit 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interrupt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발생됨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Overrun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상태에서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CAN_IER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FOVIE bit set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FOVR bit set, interrupt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발생됨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45" name="그림 44">
            <a:extLst>
              <a:ext uri="{FF2B5EF4-FFF2-40B4-BE49-F238E27FC236}">
                <a16:creationId xmlns:a16="http://schemas.microsoft.com/office/drawing/2014/main" id="{C62A6A44-9F76-1FBA-53D1-D632D9336D4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28169" y="1005550"/>
            <a:ext cx="3445926" cy="3017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398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CAN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Intro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5502559"/>
              </p:ext>
            </p:extLst>
          </p:nvPr>
        </p:nvGraphicFramePr>
        <p:xfrm>
          <a:off x="83626" y="868118"/>
          <a:ext cx="11974527" cy="502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7379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Identifier Filtering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Identifier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주소가 아닌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내용과 연관됨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Identifier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receiver node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필요한지 확인하고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필요하면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SRAM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복사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필요 없으면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간섭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(Intervention)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없이 버림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Controller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28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configurable, scalable filter bank(27:0)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또는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14 filter bank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제공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이러한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H/W filtering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CPU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자원 소모를 아낄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bank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32 bits register(</a:t>
                      </a:r>
                      <a:r>
                        <a:rPr lang="en-US" altLang="ko-KR" sz="1200" b="1" kern="1200" baseline="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CAN_FxR0, CAN_FxR1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구성됨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Scalable Width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App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요구사항에 맞게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최적화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적용하기 위해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filter bank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독립적으로 확장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Filter scale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따라 제공하는 것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STDID[10:0], EXTID[17:0], IDE, RTR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위한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32 bits filter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STDID[10:0], EXTID[17:15], IDE, RTR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위한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16 bits filter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Filter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mask mode/Identifier list mode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구성됨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Mask Mode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Identifier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“must match” / “don’t care”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처리되는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identifier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지정하는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mask registers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연관됨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Identifier List Mode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mask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identifier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사용됨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identifier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mask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정의하는 대신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identifier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지정되고 단일 식별자 수가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배로 증가함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identifier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filter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지정된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일치해야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Filter Bank Scale &amp; Mode Configuration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Filter bank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대응되는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CAN_FMR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통해 구성됨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Filter bank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구성하기 위해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CAN_FAR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FACT bit reset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하여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filter bank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비활성화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baseline="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CAN_FS1R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 err="1">
                          <a:solidFill>
                            <a:srgbClr val="0000FF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FSCx</a:t>
                      </a:r>
                      <a:r>
                        <a:rPr lang="en-US" altLang="ko-KR" sz="1200" b="1" kern="1200" baseline="0" dirty="0">
                          <a:solidFill>
                            <a:srgbClr val="0000FF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통해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filter scale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baseline="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CAN_FMR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 err="1">
                          <a:solidFill>
                            <a:srgbClr val="0000FF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FBMx</a:t>
                      </a:r>
                      <a:r>
                        <a:rPr lang="en-US" altLang="ko-KR" sz="1200" b="1" kern="1200" baseline="0" dirty="0">
                          <a:solidFill>
                            <a:srgbClr val="0000FF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통해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Mask/Identifier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대한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identifier list/identifier mask mode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구성됨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식별자 그룹을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filtering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하기 위해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Mask Mode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mask/identifier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구성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단일 식별자를 선택하기 위해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Identifier List Mode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mask/identifier register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App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사용되지 않는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비활성화 시켜야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Filter bank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내 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filter bank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scale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따라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부터 최대값으로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numbering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(Filter Number)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743525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CAN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Intro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3992739"/>
              </p:ext>
            </p:extLst>
          </p:nvPr>
        </p:nvGraphicFramePr>
        <p:xfrm>
          <a:off x="83626" y="868118"/>
          <a:ext cx="11974527" cy="3931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73794"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Filter Match Index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FIFO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수신 받으면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app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사용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App 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SRAM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복사됨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Identifier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통해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App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식별해야 올바른 위치에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복사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CAN controller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Filter Match 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제공하여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SRAM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쉽게 접근하고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위의 문제를 방지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Filter match 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filter priority rule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따라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함께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저장됨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Filter Match 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가지 사용법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Expected value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Filter match 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비교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data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목적지 위치에 접근하기 위해 배열의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Non-masked filter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인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S/W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식별자 비교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Masked filter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S/W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masked bits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대해 비교를 줄임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Filter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number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 value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filter bank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activation state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고려하지 않음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FIFO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하나씩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독립적인 번호 지정 방식이 사용됨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CAN_RDTxR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Filter Match Index field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Filter number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저장됨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Filter Priority Rules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filter combination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따라 몇 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거쳐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identifier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성공적으로 통과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저장된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filter match value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priority rule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따라 선택됨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Filter Priority Rule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- 32 bits filter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16 bits filter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우선순위가 높음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동일한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scale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대해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Identifier List Mode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Identifier Mask Mode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우선순위가 높음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동일한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scale, mode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대해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filter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number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우선순위 부여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숫자가 낮을수록 높은 우선순위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46" name="그림 45">
            <a:extLst>
              <a:ext uri="{FF2B5EF4-FFF2-40B4-BE49-F238E27FC236}">
                <a16:creationId xmlns:a16="http://schemas.microsoft.com/office/drawing/2014/main" id="{0A3A61B4-B367-B197-280A-3E5CEDF6DAA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549597" y="914434"/>
            <a:ext cx="4432113" cy="3291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8699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CAN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Intro </a:t>
            </a: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9AD6B81E-E587-C57B-C085-EE87BECC1367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8898" y="910991"/>
            <a:ext cx="5867400" cy="5276850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21B4317E-1101-ECBE-660F-FC69FB32A28E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04122" y="1343912"/>
            <a:ext cx="6101135" cy="4580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70364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CAN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Intro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6084661"/>
              </p:ext>
            </p:extLst>
          </p:nvPr>
        </p:nvGraphicFramePr>
        <p:xfrm>
          <a:off x="83626" y="868118"/>
          <a:ext cx="11974527" cy="173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7379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 Storage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 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대한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H/W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사이의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interface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구현됨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identifier, data, control, status, time stamp info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같은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관련 모든 정보를 포함 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Transmit Mailbox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empty transmit 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전송될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설정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전송 상태는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CAN_TSR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알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Receive Mailbox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수신되었을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S/W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FIFO output 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처리하면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S/W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다음 수신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처리하기 위해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CAN_RFR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RFOM bit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통해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FIFO output 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release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해야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46" name="그림 45">
            <a:extLst>
              <a:ext uri="{FF2B5EF4-FFF2-40B4-BE49-F238E27FC236}">
                <a16:creationId xmlns:a16="http://schemas.microsoft.com/office/drawing/2014/main" id="{43B8A2D7-0C0D-6D9B-9F13-7CB3129ED0CC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260853" y="2675069"/>
            <a:ext cx="6896100" cy="1790700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AB9E6379-55AC-5109-7118-E5D7A1F5CE77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260853" y="4503792"/>
            <a:ext cx="6896100" cy="2038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5159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Embedded System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Intro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3812302"/>
              </p:ext>
            </p:extLst>
          </p:nvPr>
        </p:nvGraphicFramePr>
        <p:xfrm>
          <a:off x="83626" y="868118"/>
          <a:ext cx="11974527" cy="28547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8547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Embedded System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특정 용도로 사용되는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system (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범용 시스템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3" name="직사각형 2">
            <a:extLst>
              <a:ext uri="{FF2B5EF4-FFF2-40B4-BE49-F238E27FC236}">
                <a16:creationId xmlns:a16="http://schemas.microsoft.com/office/drawing/2014/main" id="{3C0955C2-6514-CEB3-BAC7-25EEA0A9E30C}"/>
              </a:ext>
            </a:extLst>
          </p:cNvPr>
          <p:cNvSpPr/>
          <p:nvPr/>
        </p:nvSpPr>
        <p:spPr>
          <a:xfrm rot="2700000">
            <a:off x="8328467" y="1170671"/>
            <a:ext cx="4794462" cy="127411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내용 작성 중</a:t>
            </a:r>
          </a:p>
        </p:txBody>
      </p:sp>
    </p:spTree>
    <p:extLst>
      <p:ext uri="{BB962C8B-B14F-4D97-AF65-F5344CB8AC3E}">
        <p14:creationId xmlns:p14="http://schemas.microsoft.com/office/powerpoint/2010/main" val="349171617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CAN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Intro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1753078"/>
              </p:ext>
            </p:extLst>
          </p:nvPr>
        </p:nvGraphicFramePr>
        <p:xfrm>
          <a:off x="83626" y="868118"/>
          <a:ext cx="11974527" cy="265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7379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Error Management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Error condition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따라 증가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감소하는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Transmit Error Counter(TEC bit in CAN_ESR register) / Receive Error Counter(REC bit in CAN_ESR register)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사용하여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전적으로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Error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처리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Network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안정성을 결정하기 위해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counter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읽을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CAN_ESR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current error state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정보를 제공할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CAN_IER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ERRIE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등을 통해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S/W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유연한 방식으로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error detection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interrupt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생성을 구성할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Bus-Off Recovery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TEC &gt; 255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Bus-Off state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(CAN_ESR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BOFF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표시됨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Bus-Off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message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송신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 불가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CAN_MCR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ABOM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따라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자동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/SW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요청에 의해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Bus-Off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복구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(Error Active state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진입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최소한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 Standard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지정한 복구 시퀀스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(CAN_RX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확인되는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recessive bits * 128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기다려야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ABOM bit set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bus-off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상태에 들어간 후 자동적으로 복구 시퀀스 시작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ABOM bit reset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S/W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Initialization mode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진입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탈출 요청을 통해 복구 시퀀스를 시작해야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Initialization mode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CAN_RX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신호 관찰이 불가능하므로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Normal Mode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되어야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45921FD6-C368-E1A4-2097-08118B3BA319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492142" y="3653270"/>
            <a:ext cx="5110373" cy="3001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71049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CAN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Intro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5746410"/>
              </p:ext>
            </p:extLst>
          </p:nvPr>
        </p:nvGraphicFramePr>
        <p:xfrm>
          <a:off x="83626" y="868118"/>
          <a:ext cx="11974527" cy="466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7379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Timing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timing logic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serial bus-line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모니터링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sampling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수행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start bit edge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동기화와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following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resynchronizing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통한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sample point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조정 수행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연산은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nominal bit time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segments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split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설명됨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Synchronization(SYNC_SEG)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Time segment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내에서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change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발생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고정 길이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 time quantum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가짐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(1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×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</a:t>
                      </a:r>
                      <a:r>
                        <a:rPr lang="en-US" altLang="ko-KR" sz="1200" b="1" kern="1200" baseline="-250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Bit Segment 1(BS1)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Sample point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위치로 정의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CAN Standard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PROP_SEG, PHASE_SEG1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포함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Duration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1~16 time quanta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programming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(network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여러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주파수의 차이 때문에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positive phase drift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보상하기 위해 자동적으로 늘어날 수 있음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Bit Segment 2(BS2)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Transmit point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위치로 정의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CAN Standard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PHASE_SEG2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나타냄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Duration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1~8 time quanta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programming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(Negative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phase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drift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보상하기 위해 단축될 수 있음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Resynchronization Jump Width(SJW)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Bit segment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연장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단축 양에 대한 상한을 정의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1~4 time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quanta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programming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Valid edge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Controller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recessive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송신하지 않을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Dominant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recessive bus level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time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first transition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정의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Valid 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SYNC_SEG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대신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BS1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발견된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BS1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SJW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까지 확장되어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sample point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지연됨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Valid 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SYNC_SEG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대신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BS2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발견된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BS2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SJW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까지 단축되어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transmit point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먼저 이동시킴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프로그래밍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error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대한 보호 조치로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Bit Timing Register(CAN_BTR) configuration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장치가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Standby Mode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때에만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7686484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CAN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Intro </a:t>
            </a: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D756F402-CAFB-837A-469D-614E95C472C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6928" y="794367"/>
            <a:ext cx="6702783" cy="4064661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9A713F0E-1FFA-480C-695D-1448B65FFA6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769712" y="773247"/>
            <a:ext cx="5427524" cy="5934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06156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CAN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Intro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5688802"/>
              </p:ext>
            </p:extLst>
          </p:nvPr>
        </p:nvGraphicFramePr>
        <p:xfrm>
          <a:off x="83625" y="868118"/>
          <a:ext cx="12020633" cy="59898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2063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98988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bxCAN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Interrupts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Interrupt source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CAN_IER(Interrupt Enable Register)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통해 독립적으로 사용 가능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불가능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Transmit Interrupt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발생 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Transmit mailbox 0 empty, CAN_TSR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RQCP0 bit set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Transmit mailbox 1 empty, CAN_TSR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RQCP1 bit set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Transmit mailbox 2 empty, CAN_TSR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RQCP2 bit set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FIFO 0 Interrupt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발생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새로운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수신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CAN)RF9R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FMP0 bit != ’00’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FIFO0 full condition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CAN_RE0R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FULL0 bit set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FIFO0 overrun condition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CAN_RF0R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FOVR0 bit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FIFO 1 Interrupt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발생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새로운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CAN_RF1R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FMP1 bits != ’00’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FIFO1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full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condition,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CAN_RF1R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FULL1 bit set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FIFO1 overrun condition, CAN_RF1R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FOVR1 bit set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Error and Status Change Interrupt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발생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Error condition, CAN_ESR(Error Status Register)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참조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Wakeup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condition,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CAN_RX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모니터링되는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SOF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Sleep Mode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진입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45" name="그림 44">
            <a:extLst>
              <a:ext uri="{FF2B5EF4-FFF2-40B4-BE49-F238E27FC236}">
                <a16:creationId xmlns:a16="http://schemas.microsoft.com/office/drawing/2014/main" id="{B59CDBC8-AE33-9182-8EB7-813009E6C59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453222" y="1239698"/>
            <a:ext cx="5401223" cy="5443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0987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CAN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Registers(Intro)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8465686"/>
              </p:ext>
            </p:extLst>
          </p:nvPr>
        </p:nvGraphicFramePr>
        <p:xfrm>
          <a:off x="83626" y="868118"/>
          <a:ext cx="11974527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7379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 Registers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Peripheral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word(32 bits=4 byte)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접근해야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Register Access Protection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특정 구성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대한 잘못된 접근은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 network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일시적 장애를 일으킬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잘못된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전송은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 network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문제를 일으키지 않지만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app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방해함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transmit 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empty state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때에만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변경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Filter value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연관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filter bank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비활성화하거나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FINIT bit 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통해 수정될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CAN_FMxR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_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FSxR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_FFAR register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Filter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(scale, mode, FIFO assignment)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변경은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CAN_FMR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FINIT(Filter Initialization) bit 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7173490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CAN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CS Registers(CAN_MCR) (1)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6236935"/>
              </p:ext>
            </p:extLst>
          </p:nvPr>
        </p:nvGraphicFramePr>
        <p:xfrm>
          <a:off x="108736" y="2377440"/>
          <a:ext cx="11974527" cy="4480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73794"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 Control &amp; Status Registers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CAN_MCR(Master Control Register)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Address: 0x00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Reset value: 0x0001 0002 (BDF set, Sleep set)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[31:17]: Reserved(Keep Reset value)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[16]: DBF(Debug Freeze)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0: CAN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working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during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Debug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1: CAN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송수신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frozen during Debug.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FIFO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접근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제어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[14:8]: Reserved(Keep Reset value)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[7]: TTCM(Time Triggered Communication Mode)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0: disabled, 1: enabled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[6]: ABOM(Automatic Bus-Off Management)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Bus-off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상태를 떠날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CAN 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행동 제어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0: S/W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요청에 의해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Bus-Off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상태 탈출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 시퀀스가 관찰되고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CAN_MCR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INRQ bit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set&amp;clear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수행하면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1: 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자동으로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Bus-Off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상태 탈출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 시퀀스가 관찰되면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[5]: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AWUM(Automatic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WakeUp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Mode)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Sleep mode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수신에 대한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 H/W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행동 제어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0: CAN_MCR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SLEEP bit clear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통해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S/W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요청에 의한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Sleep Mode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탈출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1: Message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감지 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Sleep mode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탈출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(H/W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CAN_MCR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SLEEP bit, CAN_MSR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SLAK bit reset)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[4]: NART(No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Automatic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Retransmission)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0: CAN 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 Standard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따라 성공적으로 전송될 때까지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자동으로 재전송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1: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전송 결과에 상관없이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번만 보냄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45" name="그림 44">
            <a:extLst>
              <a:ext uri="{FF2B5EF4-FFF2-40B4-BE49-F238E27FC236}">
                <a16:creationId xmlns:a16="http://schemas.microsoft.com/office/drawing/2014/main" id="{1D78FAAA-EBF8-78F5-90FD-5184D28EAD71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121700" y="773247"/>
            <a:ext cx="7731125" cy="138647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51F7F7A-A785-3698-BED5-5B5DE51226A2}"/>
              </a:ext>
            </a:extLst>
          </p:cNvPr>
          <p:cNvSpPr txBox="1"/>
          <p:nvPr/>
        </p:nvSpPr>
        <p:spPr>
          <a:xfrm>
            <a:off x="5091828" y="2062036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 CAN_MCR &gt;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8223454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CAN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CS Registers(CAN_MCR) (2)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0500981"/>
              </p:ext>
            </p:extLst>
          </p:nvPr>
        </p:nvGraphicFramePr>
        <p:xfrm>
          <a:off x="108736" y="2518593"/>
          <a:ext cx="11974527" cy="3566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7379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[3]: RFLM(Receive FIFO Locked Mode)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0: Overrun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발생 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not-locked FIFO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FIFO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full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이전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overwrite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1: Overrun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locked FIFO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FIFO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full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 다음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버려짐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[2]: TXFP(Transmit FIFO Priority)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동시에 몇 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지연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(pending)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전송 순서를 제어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0: 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식별자를 통한 우선순위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1: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요청 순서에 의한 우선순위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[1]: SLEEP(Sleep Mode Request)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Sleep mode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진입하라는 명령을 요청하기 위해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해당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설정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Sleep mode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진입 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CAN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activity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완료됨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Sleep mode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탈출을 위해 해당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S/W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clear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AWUM bit set, SOF bit detected on CAN_RX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해당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clear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[0]: INRQ(Initialization Request)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0: Normal mode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진입하기 위해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clear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(CAN_RX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recessive bits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관찰되면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동기화하고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송신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 준비를 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(H/W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CAN_MSR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INAK bit clear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통해 이 이벤트에 신호를 보냄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1: Initialization mode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진입을 위해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set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(H/W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초기화 모드 진입 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 activity(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송신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완료될 때까지 대기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(H/W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CAN_MSR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INAK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통해 이 이벤트에 신호를 보냄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45" name="그림 44">
            <a:extLst>
              <a:ext uri="{FF2B5EF4-FFF2-40B4-BE49-F238E27FC236}">
                <a16:creationId xmlns:a16="http://schemas.microsoft.com/office/drawing/2014/main" id="{1D78FAAA-EBF8-78F5-90FD-5184D28EAD71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121700" y="773247"/>
            <a:ext cx="7731125" cy="138647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51F7F7A-A785-3698-BED5-5B5DE51226A2}"/>
              </a:ext>
            </a:extLst>
          </p:cNvPr>
          <p:cNvSpPr txBox="1"/>
          <p:nvPr/>
        </p:nvSpPr>
        <p:spPr>
          <a:xfrm>
            <a:off x="5091828" y="2062036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 CAN_MCR &gt;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76252502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CAN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CS Registers(CAN_MSR) (1)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9873490"/>
              </p:ext>
            </p:extLst>
          </p:nvPr>
        </p:nvGraphicFramePr>
        <p:xfrm>
          <a:off x="108736" y="2377440"/>
          <a:ext cx="11974527" cy="320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7379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CAN_MSR(Master Status Register)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Address: 0x04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Reset value: 0x0000 0C02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[31:12]: Reserved(Keep Reset value)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[11]: RX(CAN RX signal)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CAN_RX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pin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실제 값 관측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[10]: SAMP(Last Sample Point)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Last sample point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RX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현재 수신된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[9]: RXM(Receive Mode)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CAN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현재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Receiver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[8]: TXM(Transmit Mode)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CAN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현재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Transmitter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[7:5]: Reserved(Keep Reset value)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[4]: SLAKI(Sleep Acknowledge Interrupt)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CAN_IER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SLKIE bit 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Sleep mode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진입했음을 알리기 위해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해당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SLAKI bit 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CAN_IER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SLKIE bit 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Status Change Interrupt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발생시킴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SLAK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clear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S/W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또는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SLAKI bit clear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51F7F7A-A785-3698-BED5-5B5DE51226A2}"/>
              </a:ext>
            </a:extLst>
          </p:cNvPr>
          <p:cNvSpPr txBox="1"/>
          <p:nvPr/>
        </p:nvSpPr>
        <p:spPr>
          <a:xfrm>
            <a:off x="5091828" y="2062036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 CAN_MSR &gt;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CC69EE9-2AA6-C204-26EF-FE6D286C34C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05749" y="773247"/>
            <a:ext cx="8963025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34595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CAN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CS Registers(CAN_MSR) (2)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6044743"/>
              </p:ext>
            </p:extLst>
          </p:nvPr>
        </p:nvGraphicFramePr>
        <p:xfrm>
          <a:off x="108736" y="2377440"/>
          <a:ext cx="11974527" cy="3017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7379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[3]: WKUI(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WakeUp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Interrupt)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CAN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Sleep mode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있을 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SOF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관측됨을 알리기 위해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CAN_IER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WKUIE bit 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WKUI bit 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status change interrupt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발생시킴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S/W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clear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[2]: ERRI(Error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Interrupt)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CAN_ESR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error detection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감지 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CAN_IER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해당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interrupt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enable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CAN_IER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ERRIE bit 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ERRI bit 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status change interrupt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발생시킴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S/W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clear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[1]: SLAK(Sleep Acknowledge)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CAN 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현재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Sleep mode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것을 알려주고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set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S/W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Sleep mode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요청을 승인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(CAN_MCR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SLEEP bit set)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CAN 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Sleep mode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탈출했을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clear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[0]: INAK(Initialization Acknowledge)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CAN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현재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Initialization mode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것을 알려주고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S/W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Initialization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요청을 승인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(CAN_MCR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INRQ bit set)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CAN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Initialization mode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탈출했을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clear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51F7F7A-A785-3698-BED5-5B5DE51226A2}"/>
              </a:ext>
            </a:extLst>
          </p:cNvPr>
          <p:cNvSpPr txBox="1"/>
          <p:nvPr/>
        </p:nvSpPr>
        <p:spPr>
          <a:xfrm>
            <a:off x="5091828" y="2062036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 CAN_MSR &gt;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CC69EE9-2AA6-C204-26EF-FE6D286C34C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05749" y="773247"/>
            <a:ext cx="8963025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64551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CAN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CS Registers(CAN_TSR) (1)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3480011"/>
              </p:ext>
            </p:extLst>
          </p:nvPr>
        </p:nvGraphicFramePr>
        <p:xfrm>
          <a:off x="108736" y="2377440"/>
          <a:ext cx="11974527" cy="3017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7379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CAN_TSR(Transmit Status Register)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Address: 0x08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Reset value: 0x1C00 0000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[31]: LOW2(Lowest Priority Flag for Mailbox 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 이상의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전송에 대해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pending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mailbox2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lowest priority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가질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set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3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mailbox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중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pending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LOW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clear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[28]: TME2(Transmit Mailbox 2 Empty)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mailbox 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대해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pending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전송 요청이 없을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set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[25:24]: CODE(Mailbox Code)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 이상의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transmit 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비어 있을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code value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비어있는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다음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transmit 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번호와 동일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transmit 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pending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code value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lowest priority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가지는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transmit 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번호와 동일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[23]: ABRQ2(Abort Request for Mailbox 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대응되는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대해 전송 요청 중단을 위해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set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empty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clear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전송에 대해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pending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아니면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bit 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효과가 없음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[22:20]: Reserved(Keep Reset value)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51F7F7A-A785-3698-BED5-5B5DE51226A2}"/>
              </a:ext>
            </a:extLst>
          </p:cNvPr>
          <p:cNvSpPr txBox="1"/>
          <p:nvPr/>
        </p:nvSpPr>
        <p:spPr>
          <a:xfrm>
            <a:off x="5091828" y="2062036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 CAN_TSR &gt;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2B2EE8D-B8E1-BA6B-5BB0-73F8E0BF4753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238173" y="773247"/>
            <a:ext cx="7715654" cy="1347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7070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73A4386-DF80-EB26-04BB-7E0DA020CA2D}"/>
              </a:ext>
            </a:extLst>
          </p:cNvPr>
          <p:cNvSpPr/>
          <p:nvPr/>
        </p:nvSpPr>
        <p:spPr>
          <a:xfrm>
            <a:off x="0" y="2808515"/>
            <a:ext cx="12192000" cy="1240971"/>
          </a:xfrm>
          <a:prstGeom prst="rect">
            <a:avLst/>
          </a:prstGeom>
          <a:solidFill>
            <a:srgbClr val="2E75B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200" b="1" dirty="0">
                <a:effectLst>
                  <a:outerShdw blurRad="50800" dist="38100" dir="3300000" algn="tl">
                    <a:srgbClr val="000000">
                      <a:alpha val="43137"/>
                    </a:srgbClr>
                  </a:outerShdw>
                </a:effectLst>
              </a:rPr>
              <a:t>Serial vs Parallel</a:t>
            </a:r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6F336F4-C28C-07D4-1BEA-8349A7C3D9DD}"/>
              </a:ext>
            </a:extLst>
          </p:cNvPr>
          <p:cNvSpPr/>
          <p:nvPr/>
        </p:nvSpPr>
        <p:spPr>
          <a:xfrm>
            <a:off x="0" y="2717073"/>
            <a:ext cx="12192000" cy="9144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1AF9576-5EE5-86EB-EC30-74ADF62B3AEF}"/>
              </a:ext>
            </a:extLst>
          </p:cNvPr>
          <p:cNvSpPr/>
          <p:nvPr/>
        </p:nvSpPr>
        <p:spPr>
          <a:xfrm>
            <a:off x="0" y="4049486"/>
            <a:ext cx="12192000" cy="9144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5279242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CAN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CS Registers(CAN_TSR) (2)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2902665"/>
              </p:ext>
            </p:extLst>
          </p:nvPr>
        </p:nvGraphicFramePr>
        <p:xfrm>
          <a:off x="108736" y="2377440"/>
          <a:ext cx="11974527" cy="2468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7379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[19]: TERR2(Transmission Error of Mailbox 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Error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이전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실패할 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set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[18]: ALST2(Arbitration Lost for Mailbox 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Arbitration lost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이전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실패일 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set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[17]: TXOK2(Transmission OK of Mailbox 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전송 시도 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update(mailbox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전송 요청이 성공했을 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set)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0: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이전 전송 실패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1: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이전 전송 성공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[16]: RQCP2(Request Completed Mailbox 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마지막 전송 또는 중단 요청이 수행되었을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set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‘1’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작성하는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clear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또는 전송 요청 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clear(CAN_TMID2R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TXRQ2 bit set)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bit clear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status bits(TXOK2, ALST2, TERR2) clear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[Remainder]: For mailbox X(X=0, 1)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51F7F7A-A785-3698-BED5-5B5DE51226A2}"/>
              </a:ext>
            </a:extLst>
          </p:cNvPr>
          <p:cNvSpPr txBox="1"/>
          <p:nvPr/>
        </p:nvSpPr>
        <p:spPr>
          <a:xfrm>
            <a:off x="5091828" y="2062036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 CAN_TSR &gt;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2B2EE8D-B8E1-BA6B-5BB0-73F8E0BF4753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238173" y="773247"/>
            <a:ext cx="7715654" cy="1347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27354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CAN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CS Registers(CAN_RF0R) (1)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2973083"/>
              </p:ext>
            </p:extLst>
          </p:nvPr>
        </p:nvGraphicFramePr>
        <p:xfrm>
          <a:off x="108736" y="2377440"/>
          <a:ext cx="11974527" cy="3749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7379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CAN_RF0R(Receive FIFO 0 Register), CAN_RF1R(Receive FIFO 1 Register)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Address: 0x0C, 0x10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Reset value: 0x0000 0000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[31:6]: Reserved(Keep Reset value)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[5]: RFOM[0,1](Release FIFO [0,1] Output Mailbox)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FIFO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output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mailbox release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위해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set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FIFO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 이상의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pending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때에만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output mailbox release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(empty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상태일 때에는 효과 없음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FIFO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 이상의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pending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S/W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다음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접근을 위해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output mailbox release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해야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output mailbox release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되면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clear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[4]: FOVR(FIFO [0,1] Overrun)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FIFO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full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새로운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수신 받고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통과하면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set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S/W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clear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[3]: FULL[0,1](FIFO [0,1] Full)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FIFO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저장되면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set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S/W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clear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[2]: Reserved(Keep Reset value)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[1:0]: FMP[0,1](FIFO [0.1] Message Pending)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FIFO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몇개의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pending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인지 나타냄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FIFO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저장할 때마다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FMP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증가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RFOM bit 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통해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output mailbox release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할 때마다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FMP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감소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51F7F7A-A785-3698-BED5-5B5DE51226A2}"/>
              </a:ext>
            </a:extLst>
          </p:cNvPr>
          <p:cNvSpPr txBox="1"/>
          <p:nvPr/>
        </p:nvSpPr>
        <p:spPr>
          <a:xfrm>
            <a:off x="5091828" y="2062036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 CAN_RF0R &gt;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67BD5CD-0057-0DB1-774E-A4FE3BFAC08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38300" y="773247"/>
            <a:ext cx="8915400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85367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CAN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CS Registers(CAN_IER) (1)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1F7F7A-A785-3698-BED5-5B5DE51226A2}"/>
              </a:ext>
            </a:extLst>
          </p:cNvPr>
          <p:cNvSpPr txBox="1"/>
          <p:nvPr/>
        </p:nvSpPr>
        <p:spPr>
          <a:xfrm>
            <a:off x="5091828" y="2062036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 CAN_IER &gt;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9220616-504A-83DD-4318-9EC2B97FD6DE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68155" y="779411"/>
            <a:ext cx="6838213" cy="1311640"/>
          </a:xfrm>
          <a:prstGeom prst="rect">
            <a:avLst/>
          </a:prstGeom>
        </p:spPr>
      </p:pic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8187AF3-9870-9C72-AE32-2A46C43E43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2204458"/>
              </p:ext>
            </p:extLst>
          </p:nvPr>
        </p:nvGraphicFramePr>
        <p:xfrm>
          <a:off x="108736" y="2377440"/>
          <a:ext cx="11974527" cy="411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7379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CAN_IER(Interrupt Enable Register)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Address: 0x14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Reset value: 0x0000 0000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[31:18, 14:12, 7]: Reserved(Keep Reset value)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[17]: SLKIE(Sleep Interrupt Enable)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0: SLAKI bit 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No interrupt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1: SLAKI bit 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interrupt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발생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[16]: WKUIE(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WakeUp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Interrupt Enable)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0: WKUI bit 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No interrupt)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1: WKUI bit 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interrupt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발생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[15]: ERRIE(Error Interrupt Enable)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0: CAN_ESR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error condition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pending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No interrupt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1: CAN_ESR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error condition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pending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interrupt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생성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[11]: LECIE(Last Error Code Interrupt Enable)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0: Error detection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LEC[2:0]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error code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ERRI bit reset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유지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1: Error detection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LEC[2:0]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error code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ERRI bit set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[10]: BOFIE(Bus-Off Interrupt Enable)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0: BOFF bit 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ERRI bit reset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유지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1: BOFF bit 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ERRI bit set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[9]: EPVIE(Error Passive Interrupt Enable)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0: EPVF bit 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ERRI bit reset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유지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1: EPVF bit 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ERRI bit set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6538888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CAN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CS Registers(CAN_IER) (2)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1F7F7A-A785-3698-BED5-5B5DE51226A2}"/>
              </a:ext>
            </a:extLst>
          </p:cNvPr>
          <p:cNvSpPr txBox="1"/>
          <p:nvPr/>
        </p:nvSpPr>
        <p:spPr>
          <a:xfrm>
            <a:off x="5091828" y="2062036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 CAN_IER &gt;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9220616-504A-83DD-4318-9EC2B97FD6DE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68155" y="779411"/>
            <a:ext cx="6838213" cy="1311640"/>
          </a:xfrm>
          <a:prstGeom prst="rect">
            <a:avLst/>
          </a:prstGeom>
        </p:spPr>
      </p:pic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8187AF3-9870-9C72-AE32-2A46C43E43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8364524"/>
              </p:ext>
            </p:extLst>
          </p:nvPr>
        </p:nvGraphicFramePr>
        <p:xfrm>
          <a:off x="108736" y="2377440"/>
          <a:ext cx="11974527" cy="2834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7379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[8]: EWGIE(Error Warning Interrupt Enable)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0: EWGF bit 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ERRI bit reset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유지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1: EWGF bit 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ERRI bit set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[6]: FOVIE1(FIFO Overrun Interrupt Enable)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0: FOVR bit 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No interrupt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1: FOVR bit 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interrupt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발생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[5]: FFIE1(FIFO Full Interrupt Enable)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0: FULL bit 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No interrupt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1: FULL bit 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interrupt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발생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[4]: FMPIE1(FIFO Message Pending Interrupt Enable)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0: FMP[1:0]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00b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아닌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No interrupt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1: FMP[1:0]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00b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아닌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interrupt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발생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[0]: TMEIE(Transmit Mailbox Empty Interrupt Enable)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0: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RQCPx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bit 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No interrupt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1: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RQCPx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bit 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interrupt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발생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8248629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CAN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CS Registers(CAN_ESR) (1)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1F7F7A-A785-3698-BED5-5B5DE51226A2}"/>
              </a:ext>
            </a:extLst>
          </p:cNvPr>
          <p:cNvSpPr txBox="1"/>
          <p:nvPr/>
        </p:nvSpPr>
        <p:spPr>
          <a:xfrm>
            <a:off x="5091828" y="2062036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 CAN_ESR &gt;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8187AF3-9870-9C72-AE32-2A46C43E43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7793909"/>
              </p:ext>
            </p:extLst>
          </p:nvPr>
        </p:nvGraphicFramePr>
        <p:xfrm>
          <a:off x="108736" y="2377440"/>
          <a:ext cx="11974527" cy="4480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7379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CAN_ESR(Error Status Register)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Address: 0x18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Reset value: 0x0000 0000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[15:7, 3]: Reserved(Keep Reset value)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[31:24]: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REC[7:0](Receive Error Counter)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CAN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protocol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fault confinement mechanism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구현 부분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 중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error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발생 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 standard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정의된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error condition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따라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또는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8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증가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수신이 성공할 때마다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씩 감소하거나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128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높으면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120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재설정됨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counter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127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초과하면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CAN controller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Error Passive State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진입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[23:16]: TEC[7:0](least significant byte of 9-bit Transmit Error Counter)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CAN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protocol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fault confinement mechanism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구현 부분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[6:4]: LEC[2:0](Last Error Code)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field bit set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CAN bus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감지한 마지막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error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error condition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나타내는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code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보유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error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없이 전송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송신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된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field clear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LEC[2:0} bits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0b111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설정될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현재 통신 상태를 나타내기 위해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update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000: no error, 001: stuff error, 010: form error, 011: ACK error, 100: bit recessive error, 101: bit dominant error, 110: CRC error, 111: set by S/W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[2]: BOFF(Bus-Off Flag)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Bus off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상태에 진입했을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(TEC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overflow(&gt;255))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set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[1]: EPVF(Error Passive Flag)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Error passive limit(REC/TEC &gt; 127)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도달했을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set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[0]: EWGF(Error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Warning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Flag)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Warning limit(REC/TEC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≥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96)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도달했을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set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E8D4D52F-6758-A8FF-10CF-F31C5FA9D74D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240019" y="773247"/>
            <a:ext cx="7711959" cy="1333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73483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CAN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CS Registers(CAN_BTR) (1)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1F7F7A-A785-3698-BED5-5B5DE51226A2}"/>
              </a:ext>
            </a:extLst>
          </p:cNvPr>
          <p:cNvSpPr txBox="1"/>
          <p:nvPr/>
        </p:nvSpPr>
        <p:spPr>
          <a:xfrm>
            <a:off x="5091828" y="2062036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 CAN_BTR &gt;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8187AF3-9870-9C72-AE32-2A46C43E43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3989789"/>
              </p:ext>
            </p:extLst>
          </p:nvPr>
        </p:nvGraphicFramePr>
        <p:xfrm>
          <a:off x="108736" y="2377440"/>
          <a:ext cx="11974527" cy="411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7379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CAN_BTR(Bit Timing Register)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Address: 0x1C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Reset value: 0x0123 0000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[29:26, 23, 15:10]: Reserved(Keep Reset value)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[31]: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SILM(Silent Mode(Debug))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0: Normal operation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1: Silent mode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[30]: LBKM(Loop Back Mode(Debug))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0: Disable loop back mode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1: Enable loop back mode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[25:24]: SJW(Resynchronization Jump Width)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재동기화를 수행하기 위해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연장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단축하는데 허용하는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quanta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최대 개수 정의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t</a:t>
                      </a:r>
                      <a:r>
                        <a:rPr lang="en-US" altLang="ko-KR" sz="1200" b="1" kern="1200" baseline="-25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BS1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=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</a:t>
                      </a:r>
                      <a:r>
                        <a:rPr lang="en-US" altLang="ko-KR" sz="1200" b="1" kern="1200" baseline="-250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×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(TS1[3:0] + 1)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[22:20]: TS2(Time Segment 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TS2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time quanta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개수 정의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t</a:t>
                      </a:r>
                      <a:r>
                        <a:rPr lang="en-US" altLang="ko-KR" sz="1200" b="1" kern="1200" baseline="-25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BS2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=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</a:t>
                      </a:r>
                      <a:r>
                        <a:rPr lang="en-US" altLang="ko-KR" sz="1200" b="1" kern="1200" baseline="-250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×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(TS2[2:0] + 1)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[19:16]: TS1(Time Segment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TS1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time quanta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개수를 정의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t</a:t>
                      </a:r>
                      <a:r>
                        <a:rPr lang="en-US" altLang="ko-KR" sz="1200" b="1" kern="1200" baseline="-25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BS1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=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</a:t>
                      </a:r>
                      <a:r>
                        <a:rPr lang="en-US" altLang="ko-KR" sz="1200" b="1" kern="1200" baseline="-250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×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(TS1[3:0] + 1)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[9:0]: BRP(Baud Rate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Prescaler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Time quanta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길이 정의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</a:t>
                      </a:r>
                      <a:r>
                        <a:rPr lang="en-US" altLang="ko-KR" sz="1200" b="1" kern="1200" baseline="-250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q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= (BRP[9:0] + 1)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×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t</a:t>
                      </a:r>
                      <a:r>
                        <a:rPr lang="en-US" altLang="ko-KR" sz="1200" b="1" kern="1200" baseline="-250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PCLK</a:t>
                      </a:r>
                      <a:endParaRPr lang="en-US" altLang="ko-KR" sz="1200" b="1" kern="1200" baseline="-250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2C2C6325-2EA7-CB4D-7C72-05BF6127CABD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312645" y="773247"/>
            <a:ext cx="7566708" cy="1333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25567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CAN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Mailbox Registers(</a:t>
            </a:r>
            <a:r>
              <a:rPr lang="en-US" altLang="ko-KR" dirty="0" err="1"/>
              <a:t>CAN_TIxR</a:t>
            </a:r>
            <a:r>
              <a:rPr lang="en-US" altLang="ko-KR" dirty="0"/>
              <a:t>) (1)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1F7F7A-A785-3698-BED5-5B5DE51226A2}"/>
              </a:ext>
            </a:extLst>
          </p:cNvPr>
          <p:cNvSpPr txBox="1"/>
          <p:nvPr/>
        </p:nvSpPr>
        <p:spPr>
          <a:xfrm>
            <a:off x="5091828" y="2062036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 </a:t>
            </a:r>
            <a:r>
              <a:rPr lang="en-US" altLang="ko-K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CAN_TIxR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&gt;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8187AF3-9870-9C72-AE32-2A46C43E43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412462"/>
              </p:ext>
            </p:extLst>
          </p:nvPr>
        </p:nvGraphicFramePr>
        <p:xfrm>
          <a:off x="108736" y="2377440"/>
          <a:ext cx="11974527" cy="5577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73794"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 Mailbox Registers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Transmit/Receive 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동일한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가짐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예외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-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CAN_RDTxR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FMI field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- Receive 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쓰기 불가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- Transmit 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empty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때만 쓰기 가능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(CAN_TSR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TME bit set)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3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TX 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RX mailbox(FIFO1, FIFO2)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구성되며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RX 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가장 오래된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3 level depth FIFO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접근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4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구성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CAN_TIxR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(TX mailbox Identifier Register)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Address: 0x180, 0x190, 0x1A0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Reset value: 0xXXXX XXXX(except bit 0, TXRQ 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TX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pending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TMEx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reset),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쓰기 불가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TX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요청 제어 구현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(bit 0 – reset value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[31:21]: STID[10:0]/EXID[28:18](Standard Identifier or Extended Identifier)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Standard Identifier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또는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Extended Identifier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MSB(IDE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value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따라 다름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[20:3]: EXID[17:0](Extended Identifier)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Extended Identifier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LSB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[2]: IDE(Identifier Extension)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식별자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type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0: Standard Identifier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1: Extended Identifier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[2]: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[1]: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[0]: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9CEE2DDC-E423-1EBC-B2E7-3E267ADCA3A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110322" y="760154"/>
            <a:ext cx="7753880" cy="1371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84135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CAN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Mailbox Registers(</a:t>
            </a:r>
            <a:r>
              <a:rPr lang="en-US" altLang="ko-KR" dirty="0" err="1"/>
              <a:t>CAN_TIxR</a:t>
            </a:r>
            <a:r>
              <a:rPr lang="en-US" altLang="ko-KR" dirty="0"/>
              <a:t>) (1)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1F7F7A-A785-3698-BED5-5B5DE51226A2}"/>
              </a:ext>
            </a:extLst>
          </p:cNvPr>
          <p:cNvSpPr txBox="1"/>
          <p:nvPr/>
        </p:nvSpPr>
        <p:spPr>
          <a:xfrm>
            <a:off x="5091828" y="2062036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 </a:t>
            </a:r>
            <a:r>
              <a:rPr lang="en-US" altLang="ko-K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CAN_TIxR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&gt;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8187AF3-9870-9C72-AE32-2A46C43E43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8134109"/>
              </p:ext>
            </p:extLst>
          </p:nvPr>
        </p:nvGraphicFramePr>
        <p:xfrm>
          <a:off x="108736" y="2377440"/>
          <a:ext cx="11974527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7379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[1]: RTR(Remote Transmission Request)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0: data frame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1: remote frame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[0]: TXRQ(Transmit mailbox Request)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대해 전송 요청하기 위해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set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empty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되면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clear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9CEE2DDC-E423-1EBC-B2E7-3E267ADCA3A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110322" y="760154"/>
            <a:ext cx="7753880" cy="1371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5926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CAN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Mailbox Registers(</a:t>
            </a:r>
            <a:r>
              <a:rPr lang="en-US" altLang="ko-KR" dirty="0" err="1"/>
              <a:t>CAN_TDTxR</a:t>
            </a:r>
            <a:r>
              <a:rPr lang="en-US" altLang="ko-KR" dirty="0"/>
              <a:t>) (1)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1F7F7A-A785-3698-BED5-5B5DE51226A2}"/>
              </a:ext>
            </a:extLst>
          </p:cNvPr>
          <p:cNvSpPr txBox="1"/>
          <p:nvPr/>
        </p:nvSpPr>
        <p:spPr>
          <a:xfrm>
            <a:off x="5091828" y="2062036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 </a:t>
            </a:r>
            <a:r>
              <a:rPr lang="en-US" altLang="ko-K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CAN_TDTxR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&gt;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8187AF3-9870-9C72-AE32-2A46C43E43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8921159"/>
              </p:ext>
            </p:extLst>
          </p:nvPr>
        </p:nvGraphicFramePr>
        <p:xfrm>
          <a:off x="108736" y="2377440"/>
          <a:ext cx="11974527" cy="3017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7379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CAN_TDTxR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(mailbox Data length control &amp; Time stamp Register)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Address: 0x184, 0x194, 0x1A4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Reset value: 0xXXXX XXXX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empty state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아니면 쓰기 불가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[15:9, 7:4]: Reserved(Keep Reset value)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[31:16]: TIME[15:0](Message Time Stamp)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SOF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전송 시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캡처된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16-bit timer value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포함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[8]: TGT(Transmit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Global Time)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Time Trigger Communication Mode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있을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(CAN_MCR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TTCM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set),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활성화 될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0: Time stamp TIME[15:0]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송신되지 않음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1: Time stamp TIME[15:0]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8-byte 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마지막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2-byte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보내짐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(TIME[7:0]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7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byte, TIME[15:8]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6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byte)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CAN_TDHxR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[31:16] register(DATA6[7:0],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DATA7[7:0])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쓰여진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대체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[3:0]: DLC[3:0](Data Length Code)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frame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포함하거나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remote frame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요청한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bytes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개수를 정의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DLC field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따라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부터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8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까지의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bytes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포함할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2664D642-AC2F-EFE2-FF28-5BC904D73522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373841" y="829215"/>
            <a:ext cx="7444317" cy="1259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10944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CAN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Mailbox Registers(</a:t>
            </a:r>
            <a:r>
              <a:rPr lang="en-US" altLang="ko-KR" dirty="0" err="1"/>
              <a:t>CAN_TDLxR</a:t>
            </a:r>
            <a:r>
              <a:rPr lang="en-US" altLang="ko-KR" dirty="0"/>
              <a:t>) (1)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1F7F7A-A785-3698-BED5-5B5DE51226A2}"/>
              </a:ext>
            </a:extLst>
          </p:cNvPr>
          <p:cNvSpPr txBox="1"/>
          <p:nvPr/>
        </p:nvSpPr>
        <p:spPr>
          <a:xfrm>
            <a:off x="5091828" y="2062036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 </a:t>
            </a:r>
            <a:r>
              <a:rPr lang="en-US" altLang="ko-K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CAN_TDLxR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&gt;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8187AF3-9870-9C72-AE32-2A46C43E43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8161439"/>
              </p:ext>
            </p:extLst>
          </p:nvPr>
        </p:nvGraphicFramePr>
        <p:xfrm>
          <a:off x="108736" y="2377440"/>
          <a:ext cx="11974527" cy="2468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7379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CAN_TDLxR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(mailbox Data Low Register)(x=0~2)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Address: 0x188, 0x198, 0x1A8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Reset value: 0xXXXX XXXX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empty state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아닐 때 쓰기 불가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[31:24]: DATA3[7:0](Data Byte 3)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byte 3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[23:16]: DATA2[7:0](Data Byte 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byte 2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[15:8]: DATA1[7:0](Data Byte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byte 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[7:0]: DATA0[7:0](Data Byte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byte 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0~8 data byte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포함하고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byte 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시작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F1F2E46C-B6C6-7B8A-D5B4-B3E3590DD69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047344" y="756261"/>
            <a:ext cx="7926389" cy="1383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0705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Serial vs Parallel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Intro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2462658"/>
              </p:ext>
            </p:extLst>
          </p:nvPr>
        </p:nvGraphicFramePr>
        <p:xfrm>
          <a:off x="83626" y="868118"/>
          <a:ext cx="11974527" cy="3749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8547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Serial vs Parallel Communication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직렬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병렬 형태로 전송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Serial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LSB(Least Significant Bit)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부터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전송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LVDS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serial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통신은 데이터 전송속도와 제조단가 절감을 이룸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Parallel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Problem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Timing Skew/Clock Skew: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여러 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info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동시에 전송했을 때 수신되는 시점이 다른 현상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송신 기기의 특성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connector, cable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특성에 의해 발생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LVDS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이용한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parallel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통신 방식을 많이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Transmission Method(Simplex, Half duplex, Full duplex)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전송 모드는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연결된 장치 사이에서 신호의 방향으로 결정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Simplex: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단방향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(Unidirectional)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통신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송신 측은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만 전송 가능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성능이 가장 나쁨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Ex.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키보드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모니터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Half Duplex: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쌍방향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(Two-directional)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통신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송신 측은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하나씩 주고 받을 수 있음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하나의 통신 채널을 번갈아 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성능은 보통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Ex.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무전기 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Full Duplex: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양방향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(Bi-directional)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통신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송신 측은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동시에 주고 받을 수 있음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같은 채널을 동시에 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성능이 가장 좋음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시분할 이중 통신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(TDD, Time Division Duplex):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일정 타임 슬롯 주기로 송수신 방향을 변경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주파수 분할 이중 통신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(FDD, Frequency Division Duplex):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주파수 대역을 분할하여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충돌되지 않도록 하는 방법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186A0078-AC13-F347-84AE-1DB5231F45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5630232"/>
              </p:ext>
            </p:extLst>
          </p:nvPr>
        </p:nvGraphicFramePr>
        <p:xfrm>
          <a:off x="7831667" y="1028943"/>
          <a:ext cx="3928533" cy="243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12781">
                  <a:extLst>
                    <a:ext uri="{9D8B030D-6E8A-4147-A177-3AD203B41FA5}">
                      <a16:colId xmlns:a16="http://schemas.microsoft.com/office/drawing/2014/main" val="3263095878"/>
                    </a:ext>
                  </a:extLst>
                </a:gridCol>
                <a:gridCol w="920952">
                  <a:extLst>
                    <a:ext uri="{9D8B030D-6E8A-4147-A177-3AD203B41FA5}">
                      <a16:colId xmlns:a16="http://schemas.microsoft.com/office/drawing/2014/main" val="2591700075"/>
                    </a:ext>
                  </a:extLst>
                </a:gridCol>
                <a:gridCol w="1094800">
                  <a:extLst>
                    <a:ext uri="{9D8B030D-6E8A-4147-A177-3AD203B41FA5}">
                      <a16:colId xmlns:a16="http://schemas.microsoft.com/office/drawing/2014/main" val="474238021"/>
                    </a:ext>
                  </a:extLst>
                </a:gridCol>
              </a:tblGrid>
              <a:tr h="1422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Comparison Factor</a:t>
                      </a:r>
                      <a:endParaRPr lang="ko-KR" altLang="en-US" sz="10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Serial</a:t>
                      </a:r>
                      <a:endParaRPr lang="ko-KR" altLang="en-US" sz="10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Parallel</a:t>
                      </a:r>
                      <a:endParaRPr lang="ko-KR" altLang="en-US" sz="10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226519"/>
                  </a:ext>
                </a:extLst>
              </a:tr>
              <a:tr h="1422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Transmission speed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Slow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Fast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02637092"/>
                  </a:ext>
                </a:extLst>
              </a:tr>
              <a:tr h="1422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No. of Wire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4380437"/>
                  </a:ext>
                </a:extLst>
              </a:tr>
              <a:tr h="1422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Bits per clock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1-bit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n-bit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92540213"/>
                  </a:ext>
                </a:extLst>
              </a:tr>
              <a:tr h="1422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Cost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Cheap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Expensive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188314"/>
                  </a:ext>
                </a:extLst>
              </a:tr>
              <a:tr h="1422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Interference per Ch.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None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Exist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8316501"/>
                  </a:ext>
                </a:extLst>
              </a:tr>
              <a:tr h="1422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System upgrade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Easy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Hard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12132570"/>
                  </a:ext>
                </a:extLst>
              </a:tr>
              <a:tr h="1422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Transmission mode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Full duplex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Half duplex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2061550"/>
                  </a:ext>
                </a:extLst>
              </a:tr>
              <a:tr h="1422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Transmission distance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long </a:t>
                      </a:r>
                      <a:r>
                        <a:rPr lang="en-US" altLang="ko-KR" sz="1000" dirty="0" err="1">
                          <a:solidFill>
                            <a:schemeClr val="tx1"/>
                          </a:solidFill>
                        </a:rPr>
                        <a:t>dist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short </a:t>
                      </a:r>
                      <a:r>
                        <a:rPr lang="en-US" altLang="ko-KR" sz="1000" dirty="0" err="1">
                          <a:solidFill>
                            <a:schemeClr val="tx1"/>
                          </a:solidFill>
                        </a:rPr>
                        <a:t>dist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35236066"/>
                  </a:ext>
                </a:extLst>
              </a:tr>
              <a:tr h="1422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Operation in high frequency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Effective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A bit effective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59071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8978915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CAN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Mailbox Registers(</a:t>
            </a:r>
            <a:r>
              <a:rPr lang="en-US" altLang="ko-KR" dirty="0" err="1"/>
              <a:t>CAN_TDHxR</a:t>
            </a:r>
            <a:r>
              <a:rPr lang="en-US" altLang="ko-KR" dirty="0"/>
              <a:t>) (1)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1F7F7A-A785-3698-BED5-5B5DE51226A2}"/>
              </a:ext>
            </a:extLst>
          </p:cNvPr>
          <p:cNvSpPr txBox="1"/>
          <p:nvPr/>
        </p:nvSpPr>
        <p:spPr>
          <a:xfrm>
            <a:off x="5091828" y="2062036"/>
            <a:ext cx="19101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 </a:t>
            </a:r>
            <a:r>
              <a:rPr lang="en-US" altLang="ko-K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CAN_TDHxR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&gt;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8187AF3-9870-9C72-AE32-2A46C43E43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2623236"/>
              </p:ext>
            </p:extLst>
          </p:nvPr>
        </p:nvGraphicFramePr>
        <p:xfrm>
          <a:off x="108736" y="2377440"/>
          <a:ext cx="11974527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7379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CAN_TDHxR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(mailbox Data High Register)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Address: 0x18C, 0x19C, 0x1AC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Reset value: 0xXXXX XXXX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[31:24]: DATA7[7:0](Data Byte 7)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byte 7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TGT, TTCM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활성화라면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DATA7, DATA6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TIME stamp value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대체됨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[23:16]: DATA6[7:0](Data Byte 6)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byte 6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[15:8]: DATA5[7:0](Data Byte 5)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byte 5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[7:0]: DATA4[7:0](Data Byte 4)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byte 4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A6B2E9A2-E215-03F2-9DB0-407FF2A0FFA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186713" y="773247"/>
            <a:ext cx="7818573" cy="134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61975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CAN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Mailbox Registers(</a:t>
            </a:r>
            <a:r>
              <a:rPr lang="en-US" altLang="ko-KR" dirty="0" err="1"/>
              <a:t>CAN_RIxR</a:t>
            </a:r>
            <a:r>
              <a:rPr lang="en-US" altLang="ko-KR" dirty="0"/>
              <a:t>) (1)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1F7F7A-A785-3698-BED5-5B5DE51226A2}"/>
              </a:ext>
            </a:extLst>
          </p:cNvPr>
          <p:cNvSpPr txBox="1"/>
          <p:nvPr/>
        </p:nvSpPr>
        <p:spPr>
          <a:xfrm>
            <a:off x="5091828" y="2062036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 </a:t>
            </a:r>
            <a:r>
              <a:rPr lang="en-US" altLang="ko-K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CAN_RIxR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&gt;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8187AF3-9870-9C72-AE32-2A46C43E43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4114473"/>
              </p:ext>
            </p:extLst>
          </p:nvPr>
        </p:nvGraphicFramePr>
        <p:xfrm>
          <a:off x="108736" y="2377440"/>
          <a:ext cx="11974527" cy="3017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7379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CAN_RIxR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(Receive FIFO mailbox Identifier Register)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Address: 0x1B0, 0x1C0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Reset value: 0xXXXX XXXX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RX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쓰기 불가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[0]: Reserved(Keep Reset value)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[31:21]: STID[10:0]/EXID[28:18](Standard Identifier or Extended Identifier)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IDE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따라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Standard Identifier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또는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Extended Identifier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MSB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[20:3]: EXID[17:0](Extended Identifier)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Extended Identifier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LSB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[2]: IDE(Identifier Extension)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mailbox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식별자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type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정의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0: Standard Identifier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1: Extended Identifier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[1]: RTR(Remote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Transmission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Request)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0: data frame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1: remote frame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9A1AA102-3B14-2064-2316-E566179F01D8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368114" y="811652"/>
            <a:ext cx="7455772" cy="1278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11536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CAN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Mailbox Registers(</a:t>
            </a:r>
            <a:r>
              <a:rPr lang="en-US" altLang="ko-KR" dirty="0" err="1"/>
              <a:t>CAN_RDTxR</a:t>
            </a:r>
            <a:r>
              <a:rPr lang="en-US" altLang="ko-KR" dirty="0"/>
              <a:t>) (1)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1F7F7A-A785-3698-BED5-5B5DE51226A2}"/>
              </a:ext>
            </a:extLst>
          </p:cNvPr>
          <p:cNvSpPr txBox="1"/>
          <p:nvPr/>
        </p:nvSpPr>
        <p:spPr>
          <a:xfrm>
            <a:off x="5091828" y="2062036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 </a:t>
            </a:r>
            <a:r>
              <a:rPr lang="en-US" altLang="ko-K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CAN_RDTxR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&gt;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8187AF3-9870-9C72-AE32-2A46C43E43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3812661"/>
              </p:ext>
            </p:extLst>
          </p:nvPr>
        </p:nvGraphicFramePr>
        <p:xfrm>
          <a:off x="108736" y="2377440"/>
          <a:ext cx="11974527" cy="2103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7379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CAN_RDTxR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(Receive FIFO mailbox Data length control and Time stamp Register)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Address: 0x1B4, 0x1C4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Reset value: 0xXXXX XXXX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RX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쓰기 불가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[7:4]: Reserved(Keep Reset value)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[31:16]: TIME[15:0](Message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Stamp)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SOF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감지 시 캡처한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16-bit timer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포함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[15:8]: FMI(Filter Match Index)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저장된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통과한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포함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[3:0]: DLC(Data Length Code)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data frame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포함된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byte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(0~8)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정의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(remote frame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request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A816EF88-06BD-EBC8-F540-8E427152A4CF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122794" y="773247"/>
            <a:ext cx="7728936" cy="1336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69283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CAN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Mailbox Registers(</a:t>
            </a:r>
            <a:r>
              <a:rPr lang="en-US" altLang="ko-KR" dirty="0" err="1"/>
              <a:t>CAN_RDLxR</a:t>
            </a:r>
            <a:r>
              <a:rPr lang="en-US" altLang="ko-KR" dirty="0"/>
              <a:t>) (1)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1F7F7A-A785-3698-BED5-5B5DE51226A2}"/>
              </a:ext>
            </a:extLst>
          </p:cNvPr>
          <p:cNvSpPr txBox="1"/>
          <p:nvPr/>
        </p:nvSpPr>
        <p:spPr>
          <a:xfrm>
            <a:off x="5091828" y="2062036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 </a:t>
            </a:r>
            <a:r>
              <a:rPr lang="en-US" altLang="ko-K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CAN_RDLxR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&gt;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8187AF3-9870-9C72-AE32-2A46C43E43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3963891"/>
              </p:ext>
            </p:extLst>
          </p:nvPr>
        </p:nvGraphicFramePr>
        <p:xfrm>
          <a:off x="108736" y="2377440"/>
          <a:ext cx="11974527" cy="2468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7379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CAN_RDLxR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(Receive FIFO mailbox Data Low Register)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Address: 0x1B8, 0x1C8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Reset value: 0xXXXX XXXX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RX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쓰기 불가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[31:24]: DATA3[7:0](Data Byte 3)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byte 3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[23:16]: DATA2[7:0](Data Byte 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byte 2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[15:8]: DATA1[7:0](Data Byte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byte 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[7:0]: DATA0[7:0](Data Byte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byte 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0~8 data byte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포함하고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byte 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시작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9D2306B7-9821-116D-EF2C-5B98C5D6D249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187580" y="780607"/>
            <a:ext cx="7599363" cy="128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80760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CAN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Mailbox Registers(</a:t>
            </a:r>
            <a:r>
              <a:rPr lang="en-US" altLang="ko-KR" dirty="0" err="1"/>
              <a:t>CAN_RDHxR</a:t>
            </a:r>
            <a:r>
              <a:rPr lang="en-US" altLang="ko-KR" dirty="0"/>
              <a:t>) (1)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1F7F7A-A785-3698-BED5-5B5DE51226A2}"/>
              </a:ext>
            </a:extLst>
          </p:cNvPr>
          <p:cNvSpPr txBox="1"/>
          <p:nvPr/>
        </p:nvSpPr>
        <p:spPr>
          <a:xfrm>
            <a:off x="5091828" y="2062036"/>
            <a:ext cx="1905738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 </a:t>
            </a:r>
            <a:r>
              <a:rPr lang="en-US" altLang="ko-K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CAN_RDHxR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&gt;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8187AF3-9870-9C72-AE32-2A46C43E43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119443"/>
              </p:ext>
            </p:extLst>
          </p:nvPr>
        </p:nvGraphicFramePr>
        <p:xfrm>
          <a:off x="108736" y="2377440"/>
          <a:ext cx="11974527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7379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CAN_RDHxR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(Receive FIFO mailbox Data High Register)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Address: 0x1BC, 0x1CC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Reset value: 0xXXXX XXXX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RX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쓰기 불가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[31:24]: DATA7[7:0](Data Byte 7)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byte 7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[23:16]: DATA6[7:0](Data Byte 6)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byte 6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[15:8]: DATA5[7:0](Data Byte 5)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byte 5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[7:0]: DATA4[7:0](Data Byte 4)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byte 4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44D3F676-4E79-16B4-36E5-2CD6FEFB7B33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68437" y="763716"/>
            <a:ext cx="7650163" cy="1361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11205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CAN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Filter Registers(CAN_FMR) (1)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1F7F7A-A785-3698-BED5-5B5DE51226A2}"/>
              </a:ext>
            </a:extLst>
          </p:cNvPr>
          <p:cNvSpPr txBox="1"/>
          <p:nvPr/>
        </p:nvSpPr>
        <p:spPr>
          <a:xfrm>
            <a:off x="5091828" y="2062036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 CAN_FMR &gt;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8187AF3-9870-9C72-AE32-2A46C43E43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6749740"/>
              </p:ext>
            </p:extLst>
          </p:nvPr>
        </p:nvGraphicFramePr>
        <p:xfrm>
          <a:off x="108736" y="2377440"/>
          <a:ext cx="11974527" cy="2834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73794"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 Filter Registers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CAN_FMR(Filter Master Register)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Address: 0x200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Reset value: 0x2A1C 0E01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set/clear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[31:14, 7:1]: Reserved(Keep Reset value)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[13:8]: CAN2SB[5:0](CAN2 Start Bank)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S/W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set/clear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0~27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범위에서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CAN2 interface(Slave)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대한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start bank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CAN2SB[5:0] = 28d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CAN1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대한 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사용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CAN2SB[5:0] = 0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CAN1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filter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할당 불가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[0]: FINIT(Filter Init Mode)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filter bank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위한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Initialization mode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0: Active filter mode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1: Initialization mode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F1751480-9EE6-561D-8A34-CE4283B57CFD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39087" y="811652"/>
            <a:ext cx="8896350" cy="130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16975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CAN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Filter Registers(CAN_FM1R) (1)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1F7F7A-A785-3698-BED5-5B5DE51226A2}"/>
              </a:ext>
            </a:extLst>
          </p:cNvPr>
          <p:cNvSpPr txBox="1"/>
          <p:nvPr/>
        </p:nvSpPr>
        <p:spPr>
          <a:xfrm>
            <a:off x="5091828" y="2062036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 CAN_FM1R &gt;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8187AF3-9870-9C72-AE32-2A46C43E43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8741880"/>
              </p:ext>
            </p:extLst>
          </p:nvPr>
        </p:nvGraphicFramePr>
        <p:xfrm>
          <a:off x="108736" y="2377440"/>
          <a:ext cx="11974527" cy="3931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7379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CAN_FM1R(Filter Mode Register)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Address: 0x204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Reset value: 0x0000 0000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[31:28]: Reserved(Keep Reset value)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[27:0]: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FBMx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(Filter Mode)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Filter 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mode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0: filter bank 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32-bit register 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Identifier Mask Mode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1: filter bank 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32-bit register 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Identifier List Mode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[2]: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[2]: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[1]: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[0]: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5" name="그림 4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473E4E2F-B0FE-8303-60BB-A36CDDAF016D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123676" y="773247"/>
            <a:ext cx="5727171" cy="1335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28045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CAN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Filter Registers(CAN_FS1R) (1)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1F7F7A-A785-3698-BED5-5B5DE51226A2}"/>
              </a:ext>
            </a:extLst>
          </p:cNvPr>
          <p:cNvSpPr txBox="1"/>
          <p:nvPr/>
        </p:nvSpPr>
        <p:spPr>
          <a:xfrm>
            <a:off x="5091828" y="2062036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 CAN_FS1R &gt;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8187AF3-9870-9C72-AE32-2A46C43E43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3184790"/>
              </p:ext>
            </p:extLst>
          </p:nvPr>
        </p:nvGraphicFramePr>
        <p:xfrm>
          <a:off x="108736" y="2377440"/>
          <a:ext cx="11974527" cy="173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7379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CAN_FS1R(Filter Scale Register)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Address: 0x20C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Reset value: 0x0000 0000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CAN_FMR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FINIT bit set(Initialization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mode)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때에만 쓰기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[31:28]: Reserved(Keep Reset value)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[27:0]: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FSCx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(Filter Scale Configuration)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Filter 13~0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scale configuration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0: Dual 16-bit scale configuration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1: Single 32-bit scale configuration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08D7C73D-2992-9DD9-84BE-D54FDE022F72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169049" y="773247"/>
            <a:ext cx="5853901" cy="1354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89525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CAN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Filter Registers(CAN_FFA1R) (1)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1F7F7A-A785-3698-BED5-5B5DE51226A2}"/>
              </a:ext>
            </a:extLst>
          </p:cNvPr>
          <p:cNvSpPr txBox="1"/>
          <p:nvPr/>
        </p:nvSpPr>
        <p:spPr>
          <a:xfrm>
            <a:off x="5091828" y="2062036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 CAN_FFA1R &gt;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8187AF3-9870-9C72-AE32-2A46C43E43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2328819"/>
              </p:ext>
            </p:extLst>
          </p:nvPr>
        </p:nvGraphicFramePr>
        <p:xfrm>
          <a:off x="108736" y="2377440"/>
          <a:ext cx="11974527" cy="173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7379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CAN_FFA1R(Filter FIFO Assignment Register)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Address: 0x214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Reset value: 0x0000 0000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CAN_FMR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FINIT bit set(Initialization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mode)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때에만 쓰기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[31:28]: Reserved(Keep Reset value)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[27:0]: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FFAx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(Filter FIFO Assignment for filter x)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Filter 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통과한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지정된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FIFO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저장됨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0: FIFO 0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filter assignment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1: FIFO 1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filter assignment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19D29623-2E2E-6977-7B0F-549B492788AF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151340" y="811652"/>
            <a:ext cx="5671843" cy="1314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53805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CAN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Filter Registers(CAN_FA1R) (1)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1F7F7A-A785-3698-BED5-5B5DE51226A2}"/>
              </a:ext>
            </a:extLst>
          </p:cNvPr>
          <p:cNvSpPr txBox="1"/>
          <p:nvPr/>
        </p:nvSpPr>
        <p:spPr>
          <a:xfrm>
            <a:off x="5091828" y="2062036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 CAN_FA1R &gt;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8187AF3-9870-9C72-AE32-2A46C43E43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1260482"/>
              </p:ext>
            </p:extLst>
          </p:nvPr>
        </p:nvGraphicFramePr>
        <p:xfrm>
          <a:off x="108736" y="2377440"/>
          <a:ext cx="11974527" cy="173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7379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CAN_FA1R(Filter Activation Register)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Address: 0x21C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Reset value: 0x0000 0000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[31:28]: Reserved(Keep Reset value)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[27:0]: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FACTx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(Filter Active)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S/W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Filter 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활성화를 위해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set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Filter x register(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CAN_FxR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[0:7])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수정하기 위해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FACTx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bit clear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또는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CAN_FMR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FINIT bit set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0: filter 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는 비활성화 상태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1: filter x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활성화 상태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D7D84358-7A07-733B-6C78-9FBBF6D443DC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175005" y="811652"/>
            <a:ext cx="5624513" cy="1326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474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Serial vs Parallel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Appendix(LVDS)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5395372"/>
              </p:ext>
            </p:extLst>
          </p:nvPr>
        </p:nvGraphicFramePr>
        <p:xfrm>
          <a:off x="83626" y="868118"/>
          <a:ext cx="11974527" cy="58984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9844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※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LVDS(Low Voltage Differential Signaling)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저전압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차동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신호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(LVDS):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서로 떨어진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구리선을 통해 직렬 통신을 하기위한 고속 장거리 디지털 인터페이스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Serial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통신 방식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저전압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저진폭으로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전송함으로써 고속으로 데이터 전송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불요복사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(EMI, Electro-Magnetic Interference)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억제 가능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데이터 송수신간 발생한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EMI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까 다른 회로에 혼입되어 영향을 주는 등 사태 방지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SerDes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사용됨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SerDes: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병렬 데이터를 직렬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직렬 데이터를 병렬로 변환하는 기능 블록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(Functional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Block)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LVDS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인터페이스 여러 개를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SerDes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붙여 데이터 전송 비트를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직렬화하면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신호를 한 지점에서 다른 지점으로 전송하는데 필요한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wire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 줄일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데이터 병렬 전송 시 발생할 수 있는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Skew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방지하여 데이터 전송 정확도를 높일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높은 데이터 속도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높은 노이즈 내성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낮은 전력 소비량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고속의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LVDS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인터페이스 기반 기술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PCI Express,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HyperTransport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LVDS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표준은 송수신 노드에 연결되는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LVDS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인터페이스의 전기적 특성 정의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LVDS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저전압의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스윙이 있는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차동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신호를 사용하여 고속으로 데이터 전송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차동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신호인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Positive(V+), Negative(V-)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1.2 V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공통 모드 전압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(Common-mode voltage)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중심으로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350 mV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전위차로 스윙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서로 반대되는 극성으로 스윙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데이터 전송함에 있어 서로 참조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두 신호를 통해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0/1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값을 가지는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전송하는데 사용된다는 점에서 기존 단일 종단 시스템과 대비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LVDS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송신 노드는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1.2 V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공통 모드 전압으로 출력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LVDS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 노드는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0.2 ~ 2.2 V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공통 모드 전압 범위를 가짐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LVDS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송신 노드는 입력되는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차동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신호로 변환하는 회로와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3.5 mA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제어하는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driver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구성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LVDS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 노드는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100</a:t>
                      </a:r>
                      <a:r>
                        <a:rPr lang="el-GR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Ω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종단 저항을 이용해 송신 노드와 임피던스 매칭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신호 품질을 떨어뜨리는 신호 반사에 대한 영향 감소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 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종단 저항은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개의 라인 사이의 경로 제공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        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경로에서 수신 노드의 높은 입력 임피던스는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driver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에서 나오는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3.5 mA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전류를 흐르게 하여 수신 노드 입력 간에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350 mV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전압 차이를 발생 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(100 </a:t>
                      </a:r>
                      <a:r>
                        <a:rPr lang="el-GR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Ω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× 3.5 mA = 350 mV))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1515DA0B-0D32-AD5C-D627-D1528FA108F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763392" y="868118"/>
            <a:ext cx="3289562" cy="139327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31E1B0C-DC7C-AC67-251B-0AD8D02BE531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792650" y="2447133"/>
            <a:ext cx="5149968" cy="84281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61899DC-B212-3472-8EE1-51B67E8FCFE5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292993" y="4852022"/>
            <a:ext cx="3981017" cy="190451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4D973CD-2171-8534-8B2C-371B9E608BDA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407328" y="4868959"/>
            <a:ext cx="3517507" cy="1804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3871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CAN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Filter Registers(</a:t>
            </a:r>
            <a:r>
              <a:rPr lang="en-US" altLang="ko-KR" dirty="0" err="1"/>
              <a:t>CAN_FiRx</a:t>
            </a:r>
            <a:r>
              <a:rPr lang="en-US" altLang="ko-KR" dirty="0"/>
              <a:t>) (1)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1F7F7A-A785-3698-BED5-5B5DE51226A2}"/>
              </a:ext>
            </a:extLst>
          </p:cNvPr>
          <p:cNvSpPr txBox="1"/>
          <p:nvPr/>
        </p:nvSpPr>
        <p:spPr>
          <a:xfrm>
            <a:off x="5091828" y="2062036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 </a:t>
            </a:r>
            <a:r>
              <a:rPr lang="en-US" altLang="ko-K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CAN_FiRx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&gt;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8187AF3-9870-9C72-AE32-2A46C43E43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3894480"/>
              </p:ext>
            </p:extLst>
          </p:nvPr>
        </p:nvGraphicFramePr>
        <p:xfrm>
          <a:off x="108736" y="2377440"/>
          <a:ext cx="11974527" cy="265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7379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CAN_FiRx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(Filter bank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Register) [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=0~27, x=1,2]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Address: 0x240 ~ 0x31C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Reset value: 0xXXXX XXXX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- 28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filter bank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있고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filter bank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32-bit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CAN_FiR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[2:1]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구성됨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CAN_FAxR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FACTx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bit clear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또는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CAN_FMR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FINIT bit 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때에만 수정될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[31:0]: FB[31:0](Filter Bits)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Identifier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-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예상되는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identifier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해당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level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지정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- 0: Dominant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예상됨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- 1: Recessive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예상됨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Mask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-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연관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identifier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예상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identifier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해당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일치해야 하는지 여부 지정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- 0: Don’t care,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비교에 사용되지 않음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- 1: Must Match,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들어오는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identifier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해당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identifier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지정된 것과 동일한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level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가져야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ABF81747-0FED-4491-EA3F-9F78411C4639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656813" y="773363"/>
            <a:ext cx="6878374" cy="1349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27617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CAN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Register</a:t>
            </a:r>
            <a:r>
              <a:rPr lang="ko-KR" altLang="en-US" dirty="0"/>
              <a:t> </a:t>
            </a:r>
            <a:r>
              <a:rPr lang="en-US" altLang="ko-KR" dirty="0"/>
              <a:t>Map (1) </a:t>
            </a: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2024AE39-D5CB-D171-4561-853EAFDD6788}"/>
              </a:ext>
            </a:extLst>
          </p:cNvPr>
          <p:cNvGrpSpPr/>
          <p:nvPr/>
        </p:nvGrpSpPr>
        <p:grpSpPr>
          <a:xfrm>
            <a:off x="933207" y="773247"/>
            <a:ext cx="5210010" cy="6060935"/>
            <a:chOff x="-9052145" y="-1154809"/>
            <a:chExt cx="8896350" cy="10349345"/>
          </a:xfrm>
        </p:grpSpPr>
        <p:pic>
          <p:nvPicPr>
            <p:cNvPr id="57" name="그림 56">
              <a:extLst>
                <a:ext uri="{FF2B5EF4-FFF2-40B4-BE49-F238E27FC236}">
                  <a16:creationId xmlns:a16="http://schemas.microsoft.com/office/drawing/2014/main" id="{0B217A83-23F4-4985-22DC-21502ED23D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9052145" y="-1154809"/>
              <a:ext cx="8896350" cy="6286500"/>
            </a:xfrm>
            <a:prstGeom prst="rect">
              <a:avLst/>
            </a:prstGeom>
          </p:spPr>
        </p:pic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C82D0AC5-E8FA-3992-02AA-5A52D2E9ED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9044209" y="5108311"/>
              <a:ext cx="8829675" cy="4086225"/>
            </a:xfrm>
            <a:prstGeom prst="rect">
              <a:avLst/>
            </a:prstGeom>
          </p:spPr>
        </p:pic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206B7BCF-C4DD-CEB5-3EC7-06B648F0436E}"/>
              </a:ext>
            </a:extLst>
          </p:cNvPr>
          <p:cNvGrpSpPr/>
          <p:nvPr/>
        </p:nvGrpSpPr>
        <p:grpSpPr>
          <a:xfrm>
            <a:off x="6521208" y="773247"/>
            <a:ext cx="4788384" cy="6084753"/>
            <a:chOff x="-9885937" y="1214180"/>
            <a:chExt cx="8829675" cy="11220150"/>
          </a:xfrm>
        </p:grpSpPr>
        <p:pic>
          <p:nvPicPr>
            <p:cNvPr id="64" name="그림 63">
              <a:extLst>
                <a:ext uri="{FF2B5EF4-FFF2-40B4-BE49-F238E27FC236}">
                  <a16:creationId xmlns:a16="http://schemas.microsoft.com/office/drawing/2014/main" id="{F5A020AF-E7A0-7105-C7EE-932DDA8A1FE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9885937" y="1214180"/>
              <a:ext cx="8829675" cy="6381750"/>
            </a:xfrm>
            <a:prstGeom prst="rect">
              <a:avLst/>
            </a:prstGeom>
          </p:spPr>
        </p:pic>
        <p:pic>
          <p:nvPicPr>
            <p:cNvPr id="65" name="그림 64">
              <a:extLst>
                <a:ext uri="{FF2B5EF4-FFF2-40B4-BE49-F238E27FC236}">
                  <a16:creationId xmlns:a16="http://schemas.microsoft.com/office/drawing/2014/main" id="{2CABF1A6-B713-2359-4E4B-F4EF27EB8A3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9885937" y="7567055"/>
              <a:ext cx="8810625" cy="48672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8978053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CAN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Register</a:t>
            </a:r>
            <a:r>
              <a:rPr lang="ko-KR" altLang="en-US" dirty="0"/>
              <a:t> </a:t>
            </a:r>
            <a:r>
              <a:rPr lang="en-US" altLang="ko-KR" dirty="0"/>
              <a:t>Map (2) 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0A3FA16-66E3-FEE0-E5E9-0B683912A2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8561" y="773247"/>
            <a:ext cx="4943744" cy="3121804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78DD5319-BB8E-D455-56F8-5630AF7CA2AD}"/>
              </a:ext>
            </a:extLst>
          </p:cNvPr>
          <p:cNvGrpSpPr/>
          <p:nvPr/>
        </p:nvGrpSpPr>
        <p:grpSpPr>
          <a:xfrm>
            <a:off x="1010097" y="773247"/>
            <a:ext cx="4753343" cy="6084753"/>
            <a:chOff x="-9750699" y="0"/>
            <a:chExt cx="8886825" cy="11376024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DCCF9952-05C0-E23B-0342-3BBF8191F2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9750699" y="0"/>
              <a:ext cx="8829675" cy="6572250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C065790A-F90E-FCAE-7924-582C31F3D4B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9750699" y="6546849"/>
              <a:ext cx="8886825" cy="48291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4752044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73A4386-DF80-EB26-04BB-7E0DA020CA2D}"/>
              </a:ext>
            </a:extLst>
          </p:cNvPr>
          <p:cNvSpPr/>
          <p:nvPr/>
        </p:nvSpPr>
        <p:spPr>
          <a:xfrm>
            <a:off x="0" y="2808515"/>
            <a:ext cx="12192000" cy="1240971"/>
          </a:xfrm>
          <a:prstGeom prst="rect">
            <a:avLst/>
          </a:prstGeom>
          <a:solidFill>
            <a:srgbClr val="2E75B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200" b="1" dirty="0">
                <a:effectLst>
                  <a:outerShdw blurRad="50800" dist="38100" dir="3300000" algn="tl">
                    <a:srgbClr val="000000">
                      <a:alpha val="43137"/>
                    </a:srgbClr>
                  </a:outerShdw>
                </a:effectLst>
              </a:rPr>
              <a:t>Channel</a:t>
            </a:r>
            <a:r>
              <a:rPr lang="ko-KR" altLang="en-US" sz="7200" b="1" dirty="0">
                <a:effectLst>
                  <a:outerShdw blurRad="50800" dist="38100" dir="33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 sz="7200" b="1" dirty="0">
                <a:effectLst>
                  <a:outerShdw blurRad="50800" dist="38100" dir="3300000" algn="tl">
                    <a:srgbClr val="000000">
                      <a:alpha val="43137"/>
                    </a:srgbClr>
                  </a:outerShdw>
                </a:effectLst>
              </a:rPr>
              <a:t>Coding</a:t>
            </a:r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6F336F4-C28C-07D4-1BEA-8349A7C3D9DD}"/>
              </a:ext>
            </a:extLst>
          </p:cNvPr>
          <p:cNvSpPr/>
          <p:nvPr/>
        </p:nvSpPr>
        <p:spPr>
          <a:xfrm>
            <a:off x="0" y="2717073"/>
            <a:ext cx="12192000" cy="9144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1AF9576-5EE5-86EB-EC30-74ADF62B3AEF}"/>
              </a:ext>
            </a:extLst>
          </p:cNvPr>
          <p:cNvSpPr/>
          <p:nvPr/>
        </p:nvSpPr>
        <p:spPr>
          <a:xfrm>
            <a:off x="0" y="4049486"/>
            <a:ext cx="12192000" cy="9144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9627108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Channel Coding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Intro (1)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8372226"/>
              </p:ext>
            </p:extLst>
          </p:nvPr>
        </p:nvGraphicFramePr>
        <p:xfrm>
          <a:off x="83626" y="868118"/>
          <a:ext cx="11974527" cy="594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8547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Channel Coding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디지털 통신 시 노이즈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방해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페이팅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등의 채널 노이즈로부터 통신 성능을 향상시키기 위해 신호를 강건하게 변환하는 것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방법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Waveform Coding: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처음부터 신호를 특색 있게 보내는 방법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Structured Sequences: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sequence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강건한 구조로 변환하여 보내는 방법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Error Control Technique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ARQ(Automatic Repeat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reQuest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Full-duplex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통신일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 측이 송신 측에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feedback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전송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feedback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오류가 검출되었는지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(ACK),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검출되지 않았는지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(NACK)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대한 내용을 담고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주기적으로 전송됨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 Error Detection Code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FFC(Forward Error Correction)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Simplex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통신일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 측이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error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검출하고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스스로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교정하여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송신 측은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error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검출과 교정할 수 있는 방법까지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담아 전송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Error Correction Code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Modulo-2 Arithmetic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Binary Field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modulo-2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연산 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(XOR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연산과 같음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Linear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Block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Code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변환 방법에 선형성을 부가하여 정보를 블록화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Blockwise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error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강하게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코드화한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code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Parity code, Hamming code, Cyclic code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Parity Code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전송 데이터에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 bit(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 데이터 검사용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추가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대부분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even parity code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modulo-2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합이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odd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parity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modulo-2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합이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even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parity bit 0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수신측에서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수신된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합이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even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인지만 확인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Hamming Code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  측이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error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detection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할 수 있고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1-bit error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correction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할 수 있는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code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parity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부터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위치에 배치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만 검출하고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 이상의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error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검출되지 않음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BB7AF0ED-B851-0B90-7E40-7CD01BF98669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662613" y="-780479"/>
            <a:ext cx="4629252" cy="1138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85101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73A4386-DF80-EB26-04BB-7E0DA020CA2D}"/>
              </a:ext>
            </a:extLst>
          </p:cNvPr>
          <p:cNvSpPr/>
          <p:nvPr/>
        </p:nvSpPr>
        <p:spPr>
          <a:xfrm>
            <a:off x="0" y="2808515"/>
            <a:ext cx="12192000" cy="1240971"/>
          </a:xfrm>
          <a:prstGeom prst="rect">
            <a:avLst/>
          </a:prstGeom>
          <a:solidFill>
            <a:srgbClr val="2E75B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200" b="1" dirty="0">
                <a:effectLst>
                  <a:outerShdw blurRad="50800" dist="38100" dir="3300000" algn="tl">
                    <a:srgbClr val="000000">
                      <a:alpha val="43137"/>
                    </a:srgbClr>
                  </a:outerShdw>
                </a:effectLst>
              </a:rPr>
              <a:t>CRC</a:t>
            </a:r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6F336F4-C28C-07D4-1BEA-8349A7C3D9DD}"/>
              </a:ext>
            </a:extLst>
          </p:cNvPr>
          <p:cNvSpPr/>
          <p:nvPr/>
        </p:nvSpPr>
        <p:spPr>
          <a:xfrm>
            <a:off x="0" y="2717073"/>
            <a:ext cx="12192000" cy="9144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1AF9576-5EE5-86EB-EC30-74ADF62B3AEF}"/>
              </a:ext>
            </a:extLst>
          </p:cNvPr>
          <p:cNvSpPr/>
          <p:nvPr/>
        </p:nvSpPr>
        <p:spPr>
          <a:xfrm>
            <a:off x="0" y="4049486"/>
            <a:ext cx="12192000" cy="9144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6479594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CRC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Intro (1)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7926859"/>
              </p:ext>
            </p:extLst>
          </p:nvPr>
        </p:nvGraphicFramePr>
        <p:xfrm>
          <a:off x="83626" y="868118"/>
          <a:ext cx="11974527" cy="594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8547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CRC Code(Cyclic Redundancy Check Code)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Linear block code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선형성을 가지고 있고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생성 다항식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(Generator Polynomial)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통해 코드를 생성해 순환성을 가지고 있는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code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다중 오류 검출 가능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오류 정정 불가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순환 코드 생성 과정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Information 5-bit data(K=5) = 10111  M = X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4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+X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+X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Encoder = g(x) = X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+X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+1  Information: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K-bit,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Codeword: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N-bit, Generator Polynomial: (N-K+1)-bit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5-bit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generator polynomial(Encoder)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order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left shift  M = X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7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+X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5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+X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4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+X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Modulo-2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수행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[M / Encoder = (X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4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+1), M % Encoder = (X+1)]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Remainder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그대로 전송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Remainder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!= 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information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붙여 전송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(Information: 10111010  Codeword = X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7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+X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5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+X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4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+X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+X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 측은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generator polynomial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미리 알고 있고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수신하면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error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있는지 확인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modulo-2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연산 수행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[Codeword / Encoder = (X4+1), Codeword % Encoder = 0]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Remainder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error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발생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Remainder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!=0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bit error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발생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CRC code Encoding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Linear Feedback Shift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통해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적으로 계산될 수 있음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(S/W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빠르고 효율적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CRC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적으로 처리하기 위해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resource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소비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Table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CRC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값을 기록하고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저장하여 필요할 때마다 가져오면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resource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적게 소비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(header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미리 정의하면 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Ex) Information: X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5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+X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(100100), g(x) = X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+X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+1(1101)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Information / g(x)  =         111101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                   1101 100100000</a:t>
                      </a:r>
                    </a:p>
                    <a:p>
                      <a:pPr marL="0" marR="0" lvl="0" indent="2420938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1101</a:t>
                      </a:r>
                    </a:p>
                    <a:p>
                      <a:pPr marL="0" marR="0" lvl="0" indent="2420938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1000</a:t>
                      </a:r>
                    </a:p>
                    <a:p>
                      <a:pPr marL="0" marR="0" lvl="0" indent="2420938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1101</a:t>
                      </a:r>
                    </a:p>
                    <a:p>
                      <a:pPr marL="0" marR="0" lvl="0" indent="2420938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1010</a:t>
                      </a:r>
                    </a:p>
                    <a:p>
                      <a:pPr marL="0" marR="0" lvl="0" indent="2420938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1101</a:t>
                      </a:r>
                    </a:p>
                    <a:p>
                      <a:pPr marL="0" marR="0" lvl="0" indent="2420938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1110</a:t>
                      </a:r>
                    </a:p>
                    <a:p>
                      <a:pPr marL="0" marR="0" lvl="0" indent="2420938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1101</a:t>
                      </a:r>
                    </a:p>
                    <a:p>
                      <a:pPr marL="0" marR="0" lvl="0" indent="2420938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0110</a:t>
                      </a:r>
                    </a:p>
                    <a:p>
                      <a:pPr marL="0" marR="0" lvl="0" indent="2420938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0000</a:t>
                      </a:r>
                    </a:p>
                    <a:p>
                      <a:pPr marL="0" marR="0" lvl="0" indent="2420938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1100</a:t>
                      </a:r>
                    </a:p>
                    <a:p>
                      <a:pPr marL="0" marR="0" lvl="0" indent="2420938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1101</a:t>
                      </a:r>
                    </a:p>
                    <a:p>
                      <a:pPr marL="0" marR="0" lvl="0" indent="2420938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001  CRC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7F1B6FF0-26B2-3B4F-C0E1-7007749EBBD3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061017" y="1321251"/>
            <a:ext cx="3765321" cy="73845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F509AE2-28F3-6E4B-6C7C-1E015F140A0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3000"/>
                    </a14:imgEffect>
                    <a14:imgEffect>
                      <a14:brightnessContrast bright="7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678289" y="2241588"/>
            <a:ext cx="3239489" cy="1481326"/>
          </a:xfrm>
          <a:prstGeom prst="rect">
            <a:avLst/>
          </a:prstGeom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3E9734E-5BC9-35B6-0D4F-63EE24529041}"/>
              </a:ext>
            </a:extLst>
          </p:cNvPr>
          <p:cNvCxnSpPr>
            <a:cxnSpLocks/>
          </p:cNvCxnSpPr>
          <p:nvPr/>
        </p:nvCxnSpPr>
        <p:spPr>
          <a:xfrm>
            <a:off x="2661920" y="4762099"/>
            <a:ext cx="41308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7B9FC7C6-479F-E4EC-5C43-4D358A0FBD00}"/>
              </a:ext>
            </a:extLst>
          </p:cNvPr>
          <p:cNvCxnSpPr>
            <a:cxnSpLocks/>
            <a:stCxn id="29" idx="0"/>
          </p:cNvCxnSpPr>
          <p:nvPr/>
        </p:nvCxnSpPr>
        <p:spPr>
          <a:xfrm flipV="1">
            <a:off x="2583647" y="4401419"/>
            <a:ext cx="860593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9F38E3C1-77F4-2289-2F2F-2943BD3212E7}"/>
              </a:ext>
            </a:extLst>
          </p:cNvPr>
          <p:cNvCxnSpPr>
            <a:cxnSpLocks/>
          </p:cNvCxnSpPr>
          <p:nvPr/>
        </p:nvCxnSpPr>
        <p:spPr>
          <a:xfrm>
            <a:off x="2778760" y="5117699"/>
            <a:ext cx="41308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1591FC28-8EB7-A59B-C74D-BE988E938FBF}"/>
              </a:ext>
            </a:extLst>
          </p:cNvPr>
          <p:cNvCxnSpPr>
            <a:cxnSpLocks/>
          </p:cNvCxnSpPr>
          <p:nvPr/>
        </p:nvCxnSpPr>
        <p:spPr>
          <a:xfrm>
            <a:off x="2881964" y="5493619"/>
            <a:ext cx="41308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F0D6EB78-9874-3F80-DB14-26AA75FB5966}"/>
              </a:ext>
            </a:extLst>
          </p:cNvPr>
          <p:cNvCxnSpPr>
            <a:cxnSpLocks/>
          </p:cNvCxnSpPr>
          <p:nvPr/>
        </p:nvCxnSpPr>
        <p:spPr>
          <a:xfrm>
            <a:off x="2985302" y="5854299"/>
            <a:ext cx="41308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E8083002-CBFC-0372-49E7-D52795B4755F}"/>
              </a:ext>
            </a:extLst>
          </p:cNvPr>
          <p:cNvCxnSpPr>
            <a:cxnSpLocks/>
          </p:cNvCxnSpPr>
          <p:nvPr/>
        </p:nvCxnSpPr>
        <p:spPr>
          <a:xfrm>
            <a:off x="3124200" y="6220059"/>
            <a:ext cx="41308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EBE2F3A0-9275-3844-17A7-9273CF42A46D}"/>
              </a:ext>
            </a:extLst>
          </p:cNvPr>
          <p:cNvCxnSpPr>
            <a:cxnSpLocks/>
          </p:cNvCxnSpPr>
          <p:nvPr/>
        </p:nvCxnSpPr>
        <p:spPr>
          <a:xfrm>
            <a:off x="3191844" y="6590899"/>
            <a:ext cx="34544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ADBE4B8E-FF05-24A9-9991-B51C0BD1ABB6}"/>
              </a:ext>
            </a:extLst>
          </p:cNvPr>
          <p:cNvCxnSpPr>
            <a:cxnSpLocks/>
          </p:cNvCxnSpPr>
          <p:nvPr/>
        </p:nvCxnSpPr>
        <p:spPr>
          <a:xfrm>
            <a:off x="3040380" y="4539214"/>
            <a:ext cx="0" cy="222885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1A5091DB-62F2-EA3C-F5E1-29249C090E79}"/>
              </a:ext>
            </a:extLst>
          </p:cNvPr>
          <p:cNvCxnSpPr>
            <a:cxnSpLocks/>
          </p:cNvCxnSpPr>
          <p:nvPr/>
        </p:nvCxnSpPr>
        <p:spPr>
          <a:xfrm>
            <a:off x="3124200" y="4539214"/>
            <a:ext cx="44450" cy="578485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256387AE-A40E-9932-6AA4-297E24EB306D}"/>
              </a:ext>
            </a:extLst>
          </p:cNvPr>
          <p:cNvCxnSpPr>
            <a:cxnSpLocks/>
          </p:cNvCxnSpPr>
          <p:nvPr/>
        </p:nvCxnSpPr>
        <p:spPr>
          <a:xfrm>
            <a:off x="3218180" y="4539214"/>
            <a:ext cx="76868" cy="954405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A4813328-6E6D-AFDB-A288-FF816F72E1EA}"/>
              </a:ext>
            </a:extLst>
          </p:cNvPr>
          <p:cNvCxnSpPr>
            <a:cxnSpLocks/>
          </p:cNvCxnSpPr>
          <p:nvPr/>
        </p:nvCxnSpPr>
        <p:spPr>
          <a:xfrm>
            <a:off x="3307169" y="4539214"/>
            <a:ext cx="91217" cy="134935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EFB49F3C-5FC0-C959-FB10-1CD588DA3AD5}"/>
              </a:ext>
            </a:extLst>
          </p:cNvPr>
          <p:cNvCxnSpPr>
            <a:cxnSpLocks/>
          </p:cNvCxnSpPr>
          <p:nvPr/>
        </p:nvCxnSpPr>
        <p:spPr>
          <a:xfrm>
            <a:off x="3396937" y="4539214"/>
            <a:ext cx="116774" cy="171765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자유형: 도형 28">
            <a:extLst>
              <a:ext uri="{FF2B5EF4-FFF2-40B4-BE49-F238E27FC236}">
                <a16:creationId xmlns:a16="http://schemas.microsoft.com/office/drawing/2014/main" id="{1D4FC078-9D4F-2D6E-F593-DB05FC5AE799}"/>
              </a:ext>
            </a:extLst>
          </p:cNvPr>
          <p:cNvSpPr>
            <a:spLocks noChangeAspect="1"/>
          </p:cNvSpPr>
          <p:nvPr/>
        </p:nvSpPr>
        <p:spPr>
          <a:xfrm>
            <a:off x="2583647" y="4401420"/>
            <a:ext cx="40944" cy="144000"/>
          </a:xfrm>
          <a:custGeom>
            <a:avLst/>
            <a:gdLst>
              <a:gd name="connsiteX0" fmla="*/ 0 w 144022"/>
              <a:gd name="connsiteY0" fmla="*/ 0 h 414866"/>
              <a:gd name="connsiteX1" fmla="*/ 143934 w 144022"/>
              <a:gd name="connsiteY1" fmla="*/ 220133 h 414866"/>
              <a:gd name="connsiteX2" fmla="*/ 16934 w 144022"/>
              <a:gd name="connsiteY2" fmla="*/ 414866 h 414866"/>
              <a:gd name="connsiteX0" fmla="*/ 5291 w 149291"/>
              <a:gd name="connsiteY0" fmla="*/ 0 h 397403"/>
              <a:gd name="connsiteX1" fmla="*/ 149225 w 149291"/>
              <a:gd name="connsiteY1" fmla="*/ 220133 h 397403"/>
              <a:gd name="connsiteX2" fmla="*/ 0 w 149291"/>
              <a:gd name="connsiteY2" fmla="*/ 397403 h 397403"/>
              <a:gd name="connsiteX0" fmla="*/ 5291 w 106490"/>
              <a:gd name="connsiteY0" fmla="*/ 0 h 397403"/>
              <a:gd name="connsiteX1" fmla="*/ 106363 w 106490"/>
              <a:gd name="connsiteY1" fmla="*/ 191558 h 397403"/>
              <a:gd name="connsiteX2" fmla="*/ 0 w 106490"/>
              <a:gd name="connsiteY2" fmla="*/ 397403 h 397403"/>
              <a:gd name="connsiteX0" fmla="*/ 0 w 113899"/>
              <a:gd name="connsiteY0" fmla="*/ 0 h 400578"/>
              <a:gd name="connsiteX1" fmla="*/ 113772 w 113899"/>
              <a:gd name="connsiteY1" fmla="*/ 194733 h 400578"/>
              <a:gd name="connsiteX2" fmla="*/ 7409 w 113899"/>
              <a:gd name="connsiteY2" fmla="*/ 400578 h 400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3899" h="400578">
                <a:moveTo>
                  <a:pt x="0" y="0"/>
                </a:moveTo>
                <a:cubicBezTo>
                  <a:pt x="70556" y="75494"/>
                  <a:pt x="110950" y="125589"/>
                  <a:pt x="113772" y="194733"/>
                </a:cubicBezTo>
                <a:cubicBezTo>
                  <a:pt x="116594" y="263877"/>
                  <a:pt x="72320" y="337783"/>
                  <a:pt x="7409" y="400578"/>
                </a:cubicBezTo>
              </a:path>
            </a:pathLst>
          </a:cu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43" name="표 42">
            <a:extLst>
              <a:ext uri="{FF2B5EF4-FFF2-40B4-BE49-F238E27FC236}">
                <a16:creationId xmlns:a16="http://schemas.microsoft.com/office/drawing/2014/main" id="{BA18B3A3-980F-55C9-1A5B-29A7D730E8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4833507"/>
              </p:ext>
            </p:extLst>
          </p:nvPr>
        </p:nvGraphicFramePr>
        <p:xfrm>
          <a:off x="6711697" y="5077059"/>
          <a:ext cx="5072380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7238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700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※ Modular Arithmetic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유한 개의 원소만으로 산술 연산을 하는 것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Modulo-n operation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부터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n-1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까지의 제한된 정수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 만을 사용하여 산술 연산 수행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Modulo-2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덧셈 연산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XOR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구현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Modulo-2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곱셈 연산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AND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구현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843344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73A4386-DF80-EB26-04BB-7E0DA020CA2D}"/>
              </a:ext>
            </a:extLst>
          </p:cNvPr>
          <p:cNvSpPr/>
          <p:nvPr/>
        </p:nvSpPr>
        <p:spPr>
          <a:xfrm>
            <a:off x="0" y="2808515"/>
            <a:ext cx="12192000" cy="1240971"/>
          </a:xfrm>
          <a:prstGeom prst="rect">
            <a:avLst/>
          </a:prstGeom>
          <a:solidFill>
            <a:srgbClr val="2E75B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200" b="1" dirty="0">
                <a:effectLst>
                  <a:outerShdw blurRad="50800" dist="38100" dir="3300000" algn="tl">
                    <a:srgbClr val="000000">
                      <a:alpha val="43137"/>
                    </a:srgbClr>
                  </a:outerShdw>
                </a:effectLst>
              </a:rPr>
              <a:t>Signal Encoding</a:t>
            </a:r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6F336F4-C28C-07D4-1BEA-8349A7C3D9DD}"/>
              </a:ext>
            </a:extLst>
          </p:cNvPr>
          <p:cNvSpPr/>
          <p:nvPr/>
        </p:nvSpPr>
        <p:spPr>
          <a:xfrm>
            <a:off x="0" y="2717073"/>
            <a:ext cx="12192000" cy="9144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1AF9576-5EE5-86EB-EC30-74ADF62B3AEF}"/>
              </a:ext>
            </a:extLst>
          </p:cNvPr>
          <p:cNvSpPr/>
          <p:nvPr/>
        </p:nvSpPr>
        <p:spPr>
          <a:xfrm>
            <a:off x="0" y="4049486"/>
            <a:ext cx="12192000" cy="9144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4947924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Signal Encoding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Intro (1)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6153159"/>
              </p:ext>
            </p:extLst>
          </p:nvPr>
        </p:nvGraphicFramePr>
        <p:xfrm>
          <a:off x="83626" y="868118"/>
          <a:ext cx="11974527" cy="521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854796"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RZ, NRZ, NRZI, Manchester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널리 사용되는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serial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방식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encoding mechanism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Unipolar(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단극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), Bipolar(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양극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version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존재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Unipolar version: 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양의 값으로 신호를 전이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실제 측정값은 전압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압력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빛 등 여러 유형의 속성 중 하나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Bipolar version: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양의 값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음의 값으로 신호를 전이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(transition)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NRZ encoding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송신 값에 따른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level transition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RZ encoding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clock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관련하여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값에 대한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level transition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Manchester/NRZI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현재 값에 따른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level transition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Manchester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현재 값이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falling 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가지고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NRZI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값이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level transition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RZ(Return to Zero)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Level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HIGH(1)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신호가 들어왔을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HIGH(1)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유지 후 바로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LOW(0)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복귀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clock cycle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시작 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pulse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사용해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값을나타냄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Bipolar version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값에 따른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pulse level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반대 방향으로 순차적 전환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pulse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에서 반드시 일정시간 동안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LOW(0) level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유지 후 다음 신호 전송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데이터 전송률은 대역폭과 동일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(ex. 64 kbps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선로 부호는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64 kHz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대역폭을 갖는 시스템이 필요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전송에 필요한 주파수가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NRZ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NRZI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NRZ(Non Return to Zero)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Level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유지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0/1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나타내는 하나의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pulse wave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interval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하나의 주기와 같게 한 선로 부호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논리적 신호와 일치하는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level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있으며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clock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clock cycle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시작에서 전송되는 값을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latch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clock cycle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중간에 있는 수신 단부에서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sampling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Serial port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사용됨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수신기에는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전송의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rising/falling 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동기화된 더 빠른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clock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존재해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clock cycle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중심을 보다 정확히 판단해 전송되는 값을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sampling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할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RZ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필요 대역폭에 비해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½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만큼 적게 소요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대역 효율성 가장 좋음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신호로부터 동기 정보 추출 어려움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직류 표류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(drift)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문제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직류 성분 존재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8358BDED-7F58-435F-0FD5-C47FF0ABAC4E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EFE"/>
              </a:clrFrom>
              <a:clrTo>
                <a:srgbClr val="FFFE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067292" y="1149531"/>
            <a:ext cx="3890290" cy="3525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68805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Signal Encoding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Intro (2)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4643019"/>
              </p:ext>
            </p:extLst>
          </p:nvPr>
        </p:nvGraphicFramePr>
        <p:xfrm>
          <a:off x="83626" y="868118"/>
          <a:ext cx="10849985" cy="3281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4998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28192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NRZI(Non Return to Zero Inverted on ones)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Level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반전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0/1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연속으로 나타날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 측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동기의 어려움을 피하고자 한 방식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level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유지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1: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반전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Clock cycle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중간에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transition(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때만 발생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Manchester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Clock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XOR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논리를 가지는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NRZ encoding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방식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Clock cycle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중간에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transition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전송에 필요한 주파수가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NRZ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NRZI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0" name="그림 9">
            <a:extLst>
              <a:ext uri="{FF2B5EF4-FFF2-40B4-BE49-F238E27FC236}">
                <a16:creationId xmlns:a16="http://schemas.microsoft.com/office/drawing/2014/main" id="{9637CAB0-4DF1-67A5-FB32-731C74B6CA2C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70889" y="2707962"/>
            <a:ext cx="4242693" cy="144207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FDFE69D0-D746-F07F-5AE2-78256A5161C5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EFE"/>
              </a:clrFrom>
              <a:clrTo>
                <a:srgbClr val="FFFE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70889" y="981326"/>
            <a:ext cx="4676572" cy="1588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9375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Serial vs Parallel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Appendix(Imp Match)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1686240"/>
              </p:ext>
            </p:extLst>
          </p:nvPr>
        </p:nvGraphicFramePr>
        <p:xfrm>
          <a:off x="83627" y="868118"/>
          <a:ext cx="8814118" cy="48965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141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489657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※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임피던스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(Impedance, Z)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매칭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입력단과 출력단을 연결할 때 서로 다른 두 연결단의 임피던스 차이에 의한 반사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(Reflection,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손실과 왜곡 발생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를 줄이려는 방법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임피던스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전류의 흐름을 방해하는 값으로 저항과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리액턴스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(Reactance)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의 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리액턴스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유도리액턴스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인덕턴스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용량리액턴스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커패시턴스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주파수에 따라 달라지고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전력을 소비하지 않음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임피던스에 의한 문제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신호 반사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신호 손실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잡음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노이즈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신호 반복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최대전력전달 조건이 임피던스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매칭과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같음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공급전력이 수신 측으로 최대전력 전달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해결방법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변압기를 사용하여 변환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종단 저항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라인 매치 회로 구성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선로 중간에 임피던스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매칭단을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배치하면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시스템의 전체 저항 값이 작아지고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신호의 크기도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작아짐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3" name="그림 12">
            <a:extLst>
              <a:ext uri="{FF2B5EF4-FFF2-40B4-BE49-F238E27FC236}">
                <a16:creationId xmlns:a16="http://schemas.microsoft.com/office/drawing/2014/main" id="{18D8E8D0-8BE5-EFD1-B4C2-81A0536EF78A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94647" y="3817339"/>
            <a:ext cx="6743005" cy="1748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95543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73A4386-DF80-EB26-04BB-7E0DA020CA2D}"/>
              </a:ext>
            </a:extLst>
          </p:cNvPr>
          <p:cNvSpPr/>
          <p:nvPr/>
        </p:nvSpPr>
        <p:spPr>
          <a:xfrm>
            <a:off x="0" y="2808515"/>
            <a:ext cx="12192000" cy="1240971"/>
          </a:xfrm>
          <a:prstGeom prst="rect">
            <a:avLst/>
          </a:prstGeom>
          <a:solidFill>
            <a:srgbClr val="2E75B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200" b="1" dirty="0">
                <a:effectLst>
                  <a:outerShdw blurRad="50800" dist="38100" dir="3300000" algn="tl">
                    <a:srgbClr val="000000">
                      <a:alpha val="43137"/>
                    </a:srgbClr>
                  </a:outerShdw>
                </a:effectLst>
              </a:rPr>
              <a:t>Port: DIE, PAD</a:t>
            </a:r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6F336F4-C28C-07D4-1BEA-8349A7C3D9DD}"/>
              </a:ext>
            </a:extLst>
          </p:cNvPr>
          <p:cNvSpPr/>
          <p:nvPr/>
        </p:nvSpPr>
        <p:spPr>
          <a:xfrm>
            <a:off x="0" y="2717073"/>
            <a:ext cx="12192000" cy="9144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1AF9576-5EE5-86EB-EC30-74ADF62B3AEF}"/>
              </a:ext>
            </a:extLst>
          </p:cNvPr>
          <p:cNvSpPr/>
          <p:nvPr/>
        </p:nvSpPr>
        <p:spPr>
          <a:xfrm>
            <a:off x="0" y="4049486"/>
            <a:ext cx="12192000" cy="9144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9799549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Port: PAD, DIE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Intro (1)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8424383"/>
              </p:ext>
            </p:extLst>
          </p:nvPr>
        </p:nvGraphicFramePr>
        <p:xfrm>
          <a:off x="83626" y="868118"/>
          <a:ext cx="11974527" cy="466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8547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DIE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반도체 패키지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칩 내부에 있는 실리콘 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집적 회로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(IC)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PAD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외부로 나가는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wire bonding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붙이는 연결판과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pin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연결되는 접점을 포함하는 부분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바깥쪽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4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면에 놓여 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내부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공간에서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power source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따라 부분적으로 나눠져 있고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PAD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Port pin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하나씩 연결됨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외부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load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따라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Drive Strength, Pad Level, Hysteresis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같은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port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속성이 달라짐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부가적인 기능이 들어가면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PAD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부피가 커져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MCU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가질 수 있는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max pin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감소하기 때문에 동일 성능을 얻기 위해 부피가 커지고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단가가 증가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Drive Strength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strong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한 것은 전류의 세기가 크다는 것을 의미하고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Slew rate, Delay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등에 영향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Slew rate: output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voltage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최대 변화율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sharp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한 정도를 나타냄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전류가 커지면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slew rate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증가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(Sharp)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delay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없이 빠르게 전송 가능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하지만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overshoot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가능성 증가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Port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 목적과 외부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load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고려해 설정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Pad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Level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신호 인식에 대한 문턱전압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(Threshold voltage) level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threshold voltage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높으면 외부 영향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노이즈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덜 민감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Hysteresis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논리소자는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</a:t>
                      </a:r>
                      <a:r>
                        <a:rPr lang="en-US" altLang="ko-KR" sz="1200" b="1" kern="1200" baseline="-250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낮으면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</a:t>
                      </a:r>
                      <a:r>
                        <a:rPr lang="en-US" altLang="ko-KR" sz="1200" b="1" kern="1200" baseline="-250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high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높으면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인식하지만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</a:t>
                      </a:r>
                      <a:r>
                        <a:rPr lang="en-US" altLang="ko-KR" sz="1200" b="1" kern="1200" baseline="-250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</a:t>
                      </a:r>
                      <a:r>
                        <a:rPr lang="en-US" altLang="ko-KR" sz="1200" b="1" kern="1200" baseline="-250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high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불확실 구간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Schmitt Trigger Circuit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Schmitt trigger circuit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</a:t>
                      </a:r>
                      <a:r>
                        <a:rPr lang="en-US" altLang="ko-KR" sz="1200" b="1" kern="1200" baseline="-250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low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</a:t>
                      </a:r>
                      <a:r>
                        <a:rPr lang="en-US" altLang="ko-KR" sz="1200" b="1" kern="1200" baseline="-250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high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Vt+, Vt-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라는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threshold value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가지고 논리값 판단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현재 논리 상태가 무엇인지에 따라 다른 기준 값이 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Hysteresis: Output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current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state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dependent non-linear property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E4A68090-0F8C-BF8F-E104-834A1BE6A5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7622" y="2614401"/>
            <a:ext cx="1526441" cy="706314"/>
          </a:xfrm>
          <a:prstGeom prst="rect">
            <a:avLst/>
          </a:prstGeom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0686E8D5-819C-61A5-EB9E-BB7D2CC3050B}"/>
              </a:ext>
            </a:extLst>
          </p:cNvPr>
          <p:cNvGrpSpPr/>
          <p:nvPr/>
        </p:nvGrpSpPr>
        <p:grpSpPr>
          <a:xfrm>
            <a:off x="9386141" y="2614401"/>
            <a:ext cx="2404807" cy="2201143"/>
            <a:chOff x="9386141" y="2614401"/>
            <a:chExt cx="2404807" cy="2201143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624915C0-2472-802A-7196-F4A46FE80DF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4000"/>
                      </a14:imgEffect>
                      <a14:imgEffect>
                        <a14:brightnessContrast bright="-4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386141" y="2614401"/>
              <a:ext cx="2404807" cy="2201143"/>
            </a:xfrm>
            <a:prstGeom prst="rect">
              <a:avLst/>
            </a:prstGeom>
          </p:spPr>
        </p:pic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96E45705-3C1B-977F-9E8A-3F08D500EF4D}"/>
                </a:ext>
              </a:extLst>
            </p:cNvPr>
            <p:cNvCxnSpPr>
              <a:cxnSpLocks/>
            </p:cNvCxnSpPr>
            <p:nvPr/>
          </p:nvCxnSpPr>
          <p:spPr>
            <a:xfrm>
              <a:off x="9774767" y="3242724"/>
              <a:ext cx="0" cy="618076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432AEF96-A0D2-441E-C4A2-C72118327027}"/>
                </a:ext>
              </a:extLst>
            </p:cNvPr>
            <p:cNvCxnSpPr>
              <a:cxnSpLocks/>
            </p:cNvCxnSpPr>
            <p:nvPr/>
          </p:nvCxnSpPr>
          <p:spPr>
            <a:xfrm>
              <a:off x="9859434" y="3242724"/>
              <a:ext cx="0" cy="618076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B699ECFF-4574-8C4F-8BC6-D5D0C47707CC}"/>
                </a:ext>
              </a:extLst>
            </p:cNvPr>
            <p:cNvCxnSpPr>
              <a:cxnSpLocks/>
            </p:cNvCxnSpPr>
            <p:nvPr/>
          </p:nvCxnSpPr>
          <p:spPr>
            <a:xfrm>
              <a:off x="9999134" y="3259657"/>
              <a:ext cx="0" cy="618076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B3D15646-3EBA-B406-B707-19B2C6CAE5AD}"/>
                </a:ext>
              </a:extLst>
            </p:cNvPr>
            <p:cNvCxnSpPr>
              <a:cxnSpLocks/>
            </p:cNvCxnSpPr>
            <p:nvPr/>
          </p:nvCxnSpPr>
          <p:spPr>
            <a:xfrm>
              <a:off x="10405534" y="3259657"/>
              <a:ext cx="0" cy="618076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9248DB8C-49BE-BBA0-DA55-71F02D9E9432}"/>
                </a:ext>
              </a:extLst>
            </p:cNvPr>
            <p:cNvCxnSpPr>
              <a:cxnSpLocks/>
            </p:cNvCxnSpPr>
            <p:nvPr/>
          </p:nvCxnSpPr>
          <p:spPr>
            <a:xfrm>
              <a:off x="10511368" y="3230024"/>
              <a:ext cx="0" cy="618076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B8020605-3D35-348D-3308-DF32B637A484}"/>
                </a:ext>
              </a:extLst>
            </p:cNvPr>
            <p:cNvCxnSpPr>
              <a:cxnSpLocks/>
            </p:cNvCxnSpPr>
            <p:nvPr/>
          </p:nvCxnSpPr>
          <p:spPr>
            <a:xfrm>
              <a:off x="10617203" y="3242724"/>
              <a:ext cx="0" cy="618076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BB682DF5-3AEE-EC6A-3548-790AE72149FC}"/>
                </a:ext>
              </a:extLst>
            </p:cNvPr>
            <p:cNvCxnSpPr>
              <a:cxnSpLocks/>
            </p:cNvCxnSpPr>
            <p:nvPr/>
          </p:nvCxnSpPr>
          <p:spPr>
            <a:xfrm>
              <a:off x="10917769" y="3259657"/>
              <a:ext cx="0" cy="618076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A2DFC970-2C4A-4779-FE8D-B3F1A632C868}"/>
                </a:ext>
              </a:extLst>
            </p:cNvPr>
            <p:cNvCxnSpPr>
              <a:cxnSpLocks/>
            </p:cNvCxnSpPr>
            <p:nvPr/>
          </p:nvCxnSpPr>
          <p:spPr>
            <a:xfrm>
              <a:off x="10985503" y="3259657"/>
              <a:ext cx="0" cy="618076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D41071A4-CD77-8989-CB0A-C5367778C608}"/>
                </a:ext>
              </a:extLst>
            </p:cNvPr>
            <p:cNvCxnSpPr>
              <a:cxnSpLocks/>
            </p:cNvCxnSpPr>
            <p:nvPr/>
          </p:nvCxnSpPr>
          <p:spPr>
            <a:xfrm>
              <a:off x="10653182" y="3384549"/>
              <a:ext cx="0" cy="1049866"/>
            </a:xfrm>
            <a:prstGeom prst="line">
              <a:avLst/>
            </a:prstGeom>
            <a:ln>
              <a:solidFill>
                <a:srgbClr val="0000FF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AAD0C0F0-EAC4-FE68-12D3-7B5878B8B1B0}"/>
                </a:ext>
              </a:extLst>
            </p:cNvPr>
            <p:cNvCxnSpPr>
              <a:cxnSpLocks/>
            </p:cNvCxnSpPr>
            <p:nvPr/>
          </p:nvCxnSpPr>
          <p:spPr>
            <a:xfrm>
              <a:off x="10060513" y="3108325"/>
              <a:ext cx="0" cy="1326090"/>
            </a:xfrm>
            <a:prstGeom prst="line">
              <a:avLst/>
            </a:prstGeom>
            <a:ln>
              <a:solidFill>
                <a:srgbClr val="0000FF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381399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73A4386-DF80-EB26-04BB-7E0DA020CA2D}"/>
              </a:ext>
            </a:extLst>
          </p:cNvPr>
          <p:cNvSpPr/>
          <p:nvPr/>
        </p:nvSpPr>
        <p:spPr>
          <a:xfrm>
            <a:off x="0" y="2808515"/>
            <a:ext cx="12192000" cy="1240971"/>
          </a:xfrm>
          <a:prstGeom prst="rect">
            <a:avLst/>
          </a:prstGeom>
          <a:solidFill>
            <a:srgbClr val="2E75B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200" b="1" dirty="0">
                <a:effectLst>
                  <a:outerShdw blurRad="50800" dist="38100" dir="3300000" algn="tl">
                    <a:srgbClr val="000000">
                      <a:alpha val="43137"/>
                    </a:srgbClr>
                  </a:outerShdw>
                </a:effectLst>
              </a:rPr>
              <a:t>Endian</a:t>
            </a:r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6F336F4-C28C-07D4-1BEA-8349A7C3D9DD}"/>
              </a:ext>
            </a:extLst>
          </p:cNvPr>
          <p:cNvSpPr/>
          <p:nvPr/>
        </p:nvSpPr>
        <p:spPr>
          <a:xfrm>
            <a:off x="0" y="2717073"/>
            <a:ext cx="12192000" cy="9144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1AF9576-5EE5-86EB-EC30-74ADF62B3AEF}"/>
              </a:ext>
            </a:extLst>
          </p:cNvPr>
          <p:cNvSpPr/>
          <p:nvPr/>
        </p:nvSpPr>
        <p:spPr>
          <a:xfrm>
            <a:off x="0" y="4049486"/>
            <a:ext cx="12192000" cy="9144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8727913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Endian</a:t>
            </a:r>
            <a:r>
              <a:rPr lang="en-US" altLang="ko-KR" b="1" dirty="0"/>
              <a:t>–</a:t>
            </a:r>
            <a:r>
              <a:rPr lang="en-US" altLang="ko-KR" dirty="0"/>
              <a:t> Intro (1) 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E0F49A34-F235-F38E-D606-5B076B4450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9856688"/>
              </p:ext>
            </p:extLst>
          </p:nvPr>
        </p:nvGraphicFramePr>
        <p:xfrm>
          <a:off x="339724" y="1418050"/>
          <a:ext cx="8251526" cy="28892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5152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889204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엔디언</a:t>
                      </a: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(Endianness) = 1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차원 공간에 여러 개의 연속된 대상을 배열하는 방법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DD81961E-D18C-136B-FB54-3758A6C93A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6731" y="1868724"/>
            <a:ext cx="2571750" cy="23622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BD3B1D1-DA14-F423-78AB-84AC2D7F6E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5487" y="1854437"/>
            <a:ext cx="2676525" cy="2390775"/>
          </a:xfrm>
          <a:prstGeom prst="rect">
            <a:avLst/>
          </a:prstGeom>
        </p:spPr>
      </p:pic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F12ECE9E-8AA9-8E2D-4D00-E879EFB09C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6965356"/>
              </p:ext>
            </p:extLst>
          </p:nvPr>
        </p:nvGraphicFramePr>
        <p:xfrm>
          <a:off x="5594050" y="4586443"/>
          <a:ext cx="1962450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245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67394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X86 architecture</a:t>
                      </a:r>
                    </a:p>
                    <a:p>
                      <a:pPr algn="ctr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Intel format</a:t>
                      </a:r>
                    </a:p>
                    <a:p>
                      <a:pPr algn="ctr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Desktop PC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E60E13F1-995F-077E-3327-0A724E4BD9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754787"/>
              </p:ext>
            </p:extLst>
          </p:nvPr>
        </p:nvGraphicFramePr>
        <p:xfrm>
          <a:off x="123824" y="5863005"/>
          <a:ext cx="3749676" cy="6251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4967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625115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장점</a:t>
                      </a: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디버그 편함</a:t>
                      </a:r>
                      <a:endParaRPr lang="en-US" altLang="ko-KR" sz="16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(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사람의 읽고 쓰는 방법과 동일</a:t>
                      </a: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6229CB01-571A-E9FF-CF6C-72559A4E01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880817"/>
              </p:ext>
            </p:extLst>
          </p:nvPr>
        </p:nvGraphicFramePr>
        <p:xfrm>
          <a:off x="933150" y="4586443"/>
          <a:ext cx="2521250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125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67394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Arm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processor</a:t>
                      </a:r>
                    </a:p>
                    <a:p>
                      <a:pPr algn="ctr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PowerPC architecture</a:t>
                      </a:r>
                    </a:p>
                    <a:p>
                      <a:pPr algn="ctr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Network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0753BA64-8C6D-0305-30A2-6F1E2D173A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7829558"/>
              </p:ext>
            </p:extLst>
          </p:nvPr>
        </p:nvGraphicFramePr>
        <p:xfrm>
          <a:off x="5014612" y="5863005"/>
          <a:ext cx="6961488" cy="6251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6148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625115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장점</a:t>
                      </a: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하위 바이트들만 사용할 때 별도의 계산이 </a:t>
                      </a:r>
                      <a:r>
                        <a:rPr lang="ko-KR" altLang="en-US" sz="1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필요없음</a:t>
                      </a:r>
                      <a:endParaRPr lang="en-US" altLang="ko-KR" sz="16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(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첫번째 값만 받아오면 되고</a:t>
                      </a: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계산을 하위 바이트부터 하기 때문에</a:t>
                      </a: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A4C5D308-4E71-0236-70D4-F4CB4069F31F}"/>
              </a:ext>
            </a:extLst>
          </p:cNvPr>
          <p:cNvCxnSpPr>
            <a:cxnSpLocks/>
            <a:endCxn id="19" idx="0"/>
          </p:cNvCxnSpPr>
          <p:nvPr/>
        </p:nvCxnSpPr>
        <p:spPr>
          <a:xfrm>
            <a:off x="2193775" y="4132841"/>
            <a:ext cx="0" cy="45360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9205EA0E-ADCD-8917-2FE7-8CF57BC2CD01}"/>
              </a:ext>
            </a:extLst>
          </p:cNvPr>
          <p:cNvCxnSpPr>
            <a:cxnSpLocks/>
          </p:cNvCxnSpPr>
          <p:nvPr/>
        </p:nvCxnSpPr>
        <p:spPr>
          <a:xfrm>
            <a:off x="2193775" y="5409403"/>
            <a:ext cx="0" cy="45360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3A25959F-9A2E-0EE7-3C4A-97D7A4BE80CB}"/>
              </a:ext>
            </a:extLst>
          </p:cNvPr>
          <p:cNvCxnSpPr>
            <a:cxnSpLocks/>
          </p:cNvCxnSpPr>
          <p:nvPr/>
        </p:nvCxnSpPr>
        <p:spPr>
          <a:xfrm>
            <a:off x="6575275" y="5409403"/>
            <a:ext cx="0" cy="453602"/>
          </a:xfrm>
          <a:prstGeom prst="straightConnector1">
            <a:avLst/>
          </a:prstGeom>
          <a:ln w="571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B22D6554-BAF9-D106-E16D-629B11B10417}"/>
              </a:ext>
            </a:extLst>
          </p:cNvPr>
          <p:cNvCxnSpPr>
            <a:cxnSpLocks/>
          </p:cNvCxnSpPr>
          <p:nvPr/>
        </p:nvCxnSpPr>
        <p:spPr>
          <a:xfrm>
            <a:off x="6555641" y="4132841"/>
            <a:ext cx="0" cy="453602"/>
          </a:xfrm>
          <a:prstGeom prst="straightConnector1">
            <a:avLst/>
          </a:prstGeom>
          <a:ln w="571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B867CEEC-6FFE-FA16-2CB0-3884E9252B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9664236"/>
              </p:ext>
            </p:extLst>
          </p:nvPr>
        </p:nvGraphicFramePr>
        <p:xfrm>
          <a:off x="8726813" y="1412808"/>
          <a:ext cx="1876743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67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556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9940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show_mem_rep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(char *start, 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 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(" %.2x", start[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("\n");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0x01234567;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show_mem_rep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((char *)&amp;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getchar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4CA13804-3A7E-9516-BE65-4F4FDBABD4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3551330"/>
              </p:ext>
            </p:extLst>
          </p:nvPr>
        </p:nvGraphicFramePr>
        <p:xfrm>
          <a:off x="10680557" y="1412808"/>
          <a:ext cx="1452880" cy="1249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288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556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93182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main() 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unsigned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1;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char *c = (char*)&amp;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(*c)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&lt;&lt;"Little endian";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&lt;&lt;"Big endian";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pic>
        <p:nvPicPr>
          <p:cNvPr id="29" name="그림 28">
            <a:extLst>
              <a:ext uri="{FF2B5EF4-FFF2-40B4-BE49-F238E27FC236}">
                <a16:creationId xmlns:a16="http://schemas.microsoft.com/office/drawing/2014/main" id="{4438DA80-1EB7-81B2-4777-6D007C39791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V="1">
            <a:off x="8174096" y="4192079"/>
            <a:ext cx="2283547" cy="788728"/>
          </a:xfrm>
          <a:prstGeom prst="rect">
            <a:avLst/>
          </a:prstGeom>
        </p:spPr>
      </p:pic>
      <p:graphicFrame>
        <p:nvGraphicFramePr>
          <p:cNvPr id="30" name="표 29">
            <a:extLst>
              <a:ext uri="{FF2B5EF4-FFF2-40B4-BE49-F238E27FC236}">
                <a16:creationId xmlns:a16="http://schemas.microsoft.com/office/drawing/2014/main" id="{5BFB186A-9B30-E938-D85B-230B4927DF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4195686"/>
              </p:ext>
            </p:extLst>
          </p:nvPr>
        </p:nvGraphicFramePr>
        <p:xfrm>
          <a:off x="9817653" y="4036333"/>
          <a:ext cx="2034623" cy="11450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462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145022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근래에는 </a:t>
                      </a:r>
                      <a:endParaRPr lang="en-US" altLang="ko-KR" sz="16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Bi-Endian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사용</a:t>
                      </a:r>
                      <a:endParaRPr lang="en-US" altLang="ko-KR" sz="16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4627552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28">
            <a:extLst>
              <a:ext uri="{FF2B5EF4-FFF2-40B4-BE49-F238E27FC236}">
                <a16:creationId xmlns:a16="http://schemas.microsoft.com/office/drawing/2014/main" id="{C4BAF9F5-9C8C-2016-D92E-57C37AD4F88C}"/>
              </a:ext>
            </a:extLst>
          </p:cNvPr>
          <p:cNvGrpSpPr/>
          <p:nvPr/>
        </p:nvGrpSpPr>
        <p:grpSpPr>
          <a:xfrm>
            <a:off x="0" y="-4812"/>
            <a:ext cx="12192000" cy="1373404"/>
            <a:chOff x="0" y="84708"/>
            <a:chExt cx="12192000" cy="1373404"/>
          </a:xfrm>
          <a:solidFill>
            <a:schemeClr val="accent5">
              <a:lumMod val="75000"/>
            </a:schemeClr>
          </a:solidFill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67713E3A-59BA-841D-F4D9-A96CF09CB40E}"/>
                </a:ext>
              </a:extLst>
            </p:cNvPr>
            <p:cNvSpPr/>
            <p:nvPr/>
          </p:nvSpPr>
          <p:spPr>
            <a:xfrm>
              <a:off x="0" y="84708"/>
              <a:ext cx="12192000" cy="13734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3BB6766-840E-527D-35AB-EB40DA27F340}"/>
                </a:ext>
              </a:extLst>
            </p:cNvPr>
            <p:cNvSpPr txBox="1"/>
            <p:nvPr/>
          </p:nvSpPr>
          <p:spPr>
            <a:xfrm>
              <a:off x="0" y="171246"/>
              <a:ext cx="12192000" cy="120032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ctr">
                <a:defRPr sz="7200" b="1">
                  <a:solidFill>
                    <a:schemeClr val="bg1"/>
                  </a:solidFill>
                  <a:effectLst>
                    <a:glow rad="127000">
                      <a:schemeClr val="accent1">
                        <a:alpha val="40000"/>
                      </a:scheme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</a:lstStyle>
            <a:p>
              <a:r>
                <a:rPr lang="en-US" altLang="ko-KR" dirty="0"/>
                <a:t>-</a:t>
              </a:r>
              <a:endParaRPr lang="ko-KR" altLang="en-US" dirty="0"/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F4CD13C2-68AE-A6D8-9483-1B67751D38C4}"/>
              </a:ext>
            </a:extLst>
          </p:cNvPr>
          <p:cNvGrpSpPr/>
          <p:nvPr/>
        </p:nvGrpSpPr>
        <p:grpSpPr>
          <a:xfrm>
            <a:off x="0" y="1371300"/>
            <a:ext cx="12192000" cy="1373404"/>
            <a:chOff x="0" y="1453300"/>
            <a:chExt cx="12192000" cy="137340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EB73F6F-8334-87D9-670F-DE73AFFFFAC9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841C81F-F809-E451-67D6-F890668E7D0D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127000">
                      <a:schemeClr val="accent1">
                        <a:alpha val="40000"/>
                      </a:scheme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-</a:t>
              </a:r>
              <a:endParaRPr lang="ko-KR" altLang="en-US" sz="7200" b="1" dirty="0">
                <a:solidFill>
                  <a:schemeClr val="bg1"/>
                </a:solidFill>
                <a:effectLst>
                  <a:glow rad="127000">
                    <a:schemeClr val="accent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694E40E3-B3F2-84FA-07A9-B37D0BC55AA6}"/>
              </a:ext>
            </a:extLst>
          </p:cNvPr>
          <p:cNvGrpSpPr/>
          <p:nvPr/>
        </p:nvGrpSpPr>
        <p:grpSpPr>
          <a:xfrm>
            <a:off x="0" y="2739892"/>
            <a:ext cx="12192000" cy="1373404"/>
            <a:chOff x="0" y="2827006"/>
            <a:chExt cx="12192000" cy="1373404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981F6332-504B-7D5D-1199-B705AE1CEAFD}"/>
                </a:ext>
              </a:extLst>
            </p:cNvPr>
            <p:cNvSpPr/>
            <p:nvPr/>
          </p:nvSpPr>
          <p:spPr>
            <a:xfrm>
              <a:off x="0" y="2827006"/>
              <a:ext cx="12192000" cy="1373404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5487D21-77BD-3783-A046-77E81356775C}"/>
                </a:ext>
              </a:extLst>
            </p:cNvPr>
            <p:cNvSpPr txBox="1"/>
            <p:nvPr/>
          </p:nvSpPr>
          <p:spPr>
            <a:xfrm>
              <a:off x="0" y="2913544"/>
              <a:ext cx="12192000" cy="120032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127000">
                      <a:schemeClr val="accent1">
                        <a:alpha val="40000"/>
                      </a:scheme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-</a:t>
              </a:r>
              <a:endParaRPr lang="ko-KR" altLang="en-US" sz="7200" b="1" dirty="0">
                <a:solidFill>
                  <a:schemeClr val="bg1"/>
                </a:solidFill>
                <a:effectLst>
                  <a:glow rad="127000">
                    <a:schemeClr val="accent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804D63F4-804E-FA62-CE2E-AC98074E89F3}"/>
              </a:ext>
            </a:extLst>
          </p:cNvPr>
          <p:cNvGrpSpPr/>
          <p:nvPr/>
        </p:nvGrpSpPr>
        <p:grpSpPr>
          <a:xfrm>
            <a:off x="0" y="4116004"/>
            <a:ext cx="12192000" cy="1373404"/>
            <a:chOff x="0" y="4195900"/>
            <a:chExt cx="12192000" cy="1373404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96EF1324-D2D4-7FDA-598F-496AE13328BF}"/>
                </a:ext>
              </a:extLst>
            </p:cNvPr>
            <p:cNvSpPr/>
            <p:nvPr/>
          </p:nvSpPr>
          <p:spPr>
            <a:xfrm>
              <a:off x="0" y="4195900"/>
              <a:ext cx="12192000" cy="1373404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F3DC2DC-C5AA-74A1-295C-65FFF02FC961}"/>
                </a:ext>
              </a:extLst>
            </p:cNvPr>
            <p:cNvSpPr txBox="1"/>
            <p:nvPr/>
          </p:nvSpPr>
          <p:spPr>
            <a:xfrm>
              <a:off x="0" y="4282438"/>
              <a:ext cx="12192000" cy="120032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127000">
                      <a:schemeClr val="accent1">
                        <a:alpha val="40000"/>
                      </a:scheme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-</a:t>
              </a:r>
              <a:endParaRPr lang="ko-KR" altLang="en-US" sz="7200" b="1" dirty="0">
                <a:solidFill>
                  <a:schemeClr val="bg1"/>
                </a:solidFill>
                <a:effectLst>
                  <a:glow rad="127000">
                    <a:schemeClr val="accent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9A269831-8503-FAED-768B-B462465DB5B0}"/>
              </a:ext>
            </a:extLst>
          </p:cNvPr>
          <p:cNvGrpSpPr/>
          <p:nvPr/>
        </p:nvGrpSpPr>
        <p:grpSpPr>
          <a:xfrm>
            <a:off x="0" y="5484596"/>
            <a:ext cx="12192000" cy="1373404"/>
            <a:chOff x="0" y="5569304"/>
            <a:chExt cx="12192000" cy="1373404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4DF5A9A9-5D71-F1A3-292D-F9D7E5F7D52C}"/>
                </a:ext>
              </a:extLst>
            </p:cNvPr>
            <p:cNvSpPr/>
            <p:nvPr/>
          </p:nvSpPr>
          <p:spPr>
            <a:xfrm>
              <a:off x="0" y="5569304"/>
              <a:ext cx="12192000" cy="1373404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7D4C8CF-F870-31E3-0D74-5B6E7C443930}"/>
                </a:ext>
              </a:extLst>
            </p:cNvPr>
            <p:cNvSpPr txBox="1"/>
            <p:nvPr/>
          </p:nvSpPr>
          <p:spPr>
            <a:xfrm>
              <a:off x="0" y="5655842"/>
              <a:ext cx="12192000" cy="1200329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127000">
                      <a:schemeClr val="accent1">
                        <a:alpha val="40000"/>
                      </a:scheme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-</a:t>
              </a:r>
              <a:endParaRPr lang="ko-KR" altLang="en-US" sz="7200" b="1" dirty="0">
                <a:solidFill>
                  <a:schemeClr val="bg1"/>
                </a:solidFill>
                <a:effectLst>
                  <a:glow rad="127000">
                    <a:schemeClr val="accent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5453D397-054A-47D3-2661-2F92C6A4D2F8}"/>
              </a:ext>
            </a:extLst>
          </p:cNvPr>
          <p:cNvSpPr/>
          <p:nvPr/>
        </p:nvSpPr>
        <p:spPr>
          <a:xfrm>
            <a:off x="1803400" y="2512194"/>
            <a:ext cx="8585200" cy="18288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600" b="1" dirty="0">
                <a:solidFill>
                  <a:schemeClr val="tx1"/>
                </a:solidFill>
                <a:effectLst>
                  <a:glow rad="127000">
                    <a:srgbClr val="FFFF00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Backup Page</a:t>
            </a:r>
            <a:endParaRPr lang="ko-KR" altLang="en-US" sz="9600" b="1" dirty="0">
              <a:solidFill>
                <a:schemeClr val="tx1"/>
              </a:solidFill>
              <a:effectLst>
                <a:glow rad="127000">
                  <a:srgbClr val="FFFF00"/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8785449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73A4386-DF80-EB26-04BB-7E0DA020CA2D}"/>
              </a:ext>
            </a:extLst>
          </p:cNvPr>
          <p:cNvSpPr/>
          <p:nvPr/>
        </p:nvSpPr>
        <p:spPr>
          <a:xfrm>
            <a:off x="0" y="2808515"/>
            <a:ext cx="12192000" cy="1240971"/>
          </a:xfrm>
          <a:prstGeom prst="rect">
            <a:avLst/>
          </a:prstGeom>
          <a:solidFill>
            <a:srgbClr val="2E75B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200" b="1" dirty="0">
                <a:effectLst>
                  <a:outerShdw blurRad="50800" dist="38100" dir="3300000" algn="tl">
                    <a:srgbClr val="000000">
                      <a:alpha val="43137"/>
                    </a:srgbClr>
                  </a:outerShdw>
                </a:effectLst>
              </a:rPr>
              <a:t>CAN</a:t>
            </a:r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6F336F4-C28C-07D4-1BEA-8349A7C3D9DD}"/>
              </a:ext>
            </a:extLst>
          </p:cNvPr>
          <p:cNvSpPr/>
          <p:nvPr/>
        </p:nvSpPr>
        <p:spPr>
          <a:xfrm>
            <a:off x="0" y="2717073"/>
            <a:ext cx="12192000" cy="9144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1AF9576-5EE5-86EB-EC30-74ADF62B3AEF}"/>
              </a:ext>
            </a:extLst>
          </p:cNvPr>
          <p:cNvSpPr/>
          <p:nvPr/>
        </p:nvSpPr>
        <p:spPr>
          <a:xfrm>
            <a:off x="0" y="4049486"/>
            <a:ext cx="12192000" cy="9144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7135062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1C6D51-F7A7-3F37-31AD-341944AA5B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2330D765-8C4A-472E-E1B0-E05337409AB4}"/>
              </a:ext>
            </a:extLst>
          </p:cNvPr>
          <p:cNvGrpSpPr/>
          <p:nvPr/>
        </p:nvGrpSpPr>
        <p:grpSpPr>
          <a:xfrm>
            <a:off x="0" y="0"/>
            <a:ext cx="12192000" cy="1368592"/>
            <a:chOff x="0" y="1453300"/>
            <a:chExt cx="12192000" cy="1373404"/>
          </a:xfrm>
          <a:solidFill>
            <a:schemeClr val="accent5">
              <a:lumMod val="75000"/>
            </a:schemeClr>
          </a:solidFill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B54E2147-2A91-F7C0-FC02-AF3EE2BA9B37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308E9DD-692B-D104-7335-77DC5DAB911C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190500">
                      <a:srgbClr val="FFFF00">
                        <a:alpha val="40000"/>
                      </a:srgb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Motor</a:t>
              </a:r>
              <a:endParaRPr lang="ko-KR" altLang="en-US" sz="7200" b="1" dirty="0">
                <a:solidFill>
                  <a:schemeClr val="bg1"/>
                </a:solidFill>
                <a:effectLst>
                  <a:glow rad="190500">
                    <a:srgbClr val="FFFF00">
                      <a:alpha val="40000"/>
                    </a:srgb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FE250D5-3FE5-DDC0-8DDC-B85F74E7F3E9}"/>
              </a:ext>
            </a:extLst>
          </p:cNvPr>
          <p:cNvSpPr txBox="1"/>
          <p:nvPr/>
        </p:nvSpPr>
        <p:spPr>
          <a:xfrm>
            <a:off x="182947" y="1513295"/>
            <a:ext cx="115951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Search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Sorting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254000">
                    <a:srgbClr val="0000FF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Recursion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Backtracking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Greedy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Dynamic Programming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Pattern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Divide and Conquer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Mathematical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Geometric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Bitwise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Randomized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Branch and Bound</a:t>
            </a:r>
            <a:endParaRPr lang="ko-KR" altLang="en-US" sz="2400" b="1" dirty="0">
              <a:solidFill>
                <a:schemeClr val="bg1"/>
              </a:solidFill>
              <a:effectLst>
                <a:glow rad="127000">
                  <a:schemeClr val="tx1">
                    <a:alpha val="40000"/>
                  </a:schemeClr>
                </a:glo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4796793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3. Recursion 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09070C03-6A82-571A-DF99-3C0F05528BD7}"/>
              </a:ext>
            </a:extLst>
          </p:cNvPr>
          <p:cNvGraphicFramePr>
            <a:graphicFrameLocks noGrp="1"/>
          </p:cNvGraphicFramePr>
          <p:nvPr/>
        </p:nvGraphicFramePr>
        <p:xfrm>
          <a:off x="177799" y="868119"/>
          <a:ext cx="3860801" cy="16306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6080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4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제목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3" name="직사각형 2">
            <a:extLst>
              <a:ext uri="{FF2B5EF4-FFF2-40B4-BE49-F238E27FC236}">
                <a16:creationId xmlns:a16="http://schemas.microsoft.com/office/drawing/2014/main" id="{8B932687-7F5A-699D-4DB9-F9890CF465C1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117E0F-C56E-1585-39E0-BDD01DBE3D41}"/>
              </a:ext>
            </a:extLst>
          </p:cNvPr>
          <p:cNvSpPr txBox="1"/>
          <p:nvPr/>
        </p:nvSpPr>
        <p:spPr>
          <a:xfrm>
            <a:off x="13310861" y="4324418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b="1" dirty="0"/>
              <a:t>그림 설명</a:t>
            </a: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B7EFF367-2D68-16C5-3497-4F57C159361A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3CE9738-9E3C-B75B-1DBF-392A9182C09C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F1F555A9-A127-5F79-2292-A5D8AB0DD165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F9483EC-6CE4-D944-2A4A-F2F97A3552F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0" name="그림 9">
            <a:extLst>
              <a:ext uri="{FF2B5EF4-FFF2-40B4-BE49-F238E27FC236}">
                <a16:creationId xmlns:a16="http://schemas.microsoft.com/office/drawing/2014/main" id="{97415D11-45EF-03FD-A386-3D0CA5E86BC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5981A4DE-579A-88EB-3D88-F139870ED21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C5DE4824-4463-42D0-F98D-B5CBF811184E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122F83BF-1E9C-0476-E0E0-8D9BF9A2373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CB067CCE-CB81-C448-0299-BCAD32E1FD5B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AFCBE497-A8EC-9743-DACB-B3EC276252C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CDC0C805-5631-82EB-961C-E7FFF5BBAB3F}"/>
              </a:ext>
            </a:extLst>
          </p:cNvPr>
          <p:cNvCxnSpPr>
            <a:cxnSpLocks/>
          </p:cNvCxnSpPr>
          <p:nvPr/>
        </p:nvCxnSpPr>
        <p:spPr>
          <a:xfrm flipV="1">
            <a:off x="12634722" y="5810860"/>
            <a:ext cx="0" cy="63151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25385D2A-C469-592C-CFBE-3617000F9C01}"/>
              </a:ext>
            </a:extLst>
          </p:cNvPr>
          <p:cNvGraphicFramePr>
            <a:graphicFrameLocks noGrp="1"/>
          </p:cNvGraphicFramePr>
          <p:nvPr/>
        </p:nvGraphicFramePr>
        <p:xfrm>
          <a:off x="12355361" y="5238932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3809792E-C8A6-C9C6-F224-DD26C86C894B}"/>
              </a:ext>
            </a:extLst>
          </p:cNvPr>
          <p:cNvSpPr txBox="1"/>
          <p:nvPr/>
        </p:nvSpPr>
        <p:spPr>
          <a:xfrm>
            <a:off x="13310861" y="4851651"/>
            <a:ext cx="80754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rgbClr val="FF0000"/>
                </a:solidFill>
              </a:rPr>
              <a:t>Mismatch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D2F5530E-180C-C17B-CEC3-361CAB473D9F}"/>
              </a:ext>
            </a:extLst>
          </p:cNvPr>
          <p:cNvCxnSpPr>
            <a:cxnSpLocks/>
          </p:cNvCxnSpPr>
          <p:nvPr/>
        </p:nvCxnSpPr>
        <p:spPr>
          <a:xfrm>
            <a:off x="12800835" y="5923988"/>
            <a:ext cx="369320" cy="0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03D1F0D5-1205-73EC-8FE3-F0E09A22814B}"/>
              </a:ext>
            </a:extLst>
          </p:cNvPr>
          <p:cNvGraphicFramePr>
            <a:graphicFrameLocks noGrp="1"/>
          </p:cNvGraphicFramePr>
          <p:nvPr/>
        </p:nvGraphicFramePr>
        <p:xfrm>
          <a:off x="12862378" y="6140710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96002298-1BFB-CC9C-0597-ACB28C8E102D}"/>
              </a:ext>
            </a:extLst>
          </p:cNvPr>
          <p:cNvSpPr txBox="1"/>
          <p:nvPr/>
        </p:nvSpPr>
        <p:spPr>
          <a:xfrm>
            <a:off x="13525361" y="5754492"/>
            <a:ext cx="724841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Pattern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69AEF56C-88F6-B4A6-B8E5-4407BC09550B}"/>
              </a:ext>
            </a:extLst>
          </p:cNvPr>
          <p:cNvGraphicFramePr>
            <a:graphicFrameLocks noGrp="1"/>
          </p:cNvGraphicFramePr>
          <p:nvPr/>
        </p:nvGraphicFramePr>
        <p:xfrm>
          <a:off x="12450434" y="689363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D734F2BF-B909-E2B3-D035-73B1A936BBC4}"/>
              </a:ext>
            </a:extLst>
          </p:cNvPr>
          <p:cNvSpPr txBox="1"/>
          <p:nvPr/>
        </p:nvSpPr>
        <p:spPr>
          <a:xfrm>
            <a:off x="14118404" y="4799602"/>
            <a:ext cx="883047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sz="1600">
                <a:solidFill>
                  <a:schemeClr val="tx1"/>
                </a:solidFill>
              </a:rPr>
              <a:t>글자설명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2269A9FC-41A6-703A-F687-811F16F2A9D5}"/>
              </a:ext>
            </a:extLst>
          </p:cNvPr>
          <p:cNvGrpSpPr/>
          <p:nvPr/>
        </p:nvGrpSpPr>
        <p:grpSpPr>
          <a:xfrm>
            <a:off x="15008211" y="1152408"/>
            <a:ext cx="1890898" cy="1590196"/>
            <a:chOff x="3203973" y="3273667"/>
            <a:chExt cx="1890898" cy="1590196"/>
          </a:xfrm>
        </p:grpSpPr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9D918222-8B02-3E68-BBE0-DE06A89C42F1}"/>
                </a:ext>
              </a:extLst>
            </p:cNvPr>
            <p:cNvCxnSpPr>
              <a:cxnSpLocks/>
            </p:cNvCxnSpPr>
            <p:nvPr/>
          </p:nvCxnSpPr>
          <p:spPr>
            <a:xfrm>
              <a:off x="3284602" y="4147619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BC45C36B-7266-EFEC-1B55-1C1B4FDF2F0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276112" y="4163101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4D553966-F9EA-7A6E-6CB7-90A43D371A22}"/>
                </a:ext>
              </a:extLst>
            </p:cNvPr>
            <p:cNvSpPr/>
            <p:nvPr/>
          </p:nvSpPr>
          <p:spPr>
            <a:xfrm>
              <a:off x="3924792" y="4087047"/>
              <a:ext cx="121144" cy="121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F1079BC7-392E-E1C0-FF0F-6E9006E7AF88}"/>
                </a:ext>
              </a:extLst>
            </p:cNvPr>
            <p:cNvSpPr/>
            <p:nvPr/>
          </p:nvSpPr>
          <p:spPr>
            <a:xfrm>
              <a:off x="4355895" y="373511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1317D5A2-FBE3-E285-B2C8-B5942E35613C}"/>
                </a:ext>
              </a:extLst>
            </p:cNvPr>
            <p:cNvSpPr/>
            <p:nvPr/>
          </p:nvSpPr>
          <p:spPr>
            <a:xfrm>
              <a:off x="3546550" y="357498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CB2EFED-D326-2B4C-78A1-D57D03F7DE8C}"/>
                </a:ext>
              </a:extLst>
            </p:cNvPr>
            <p:cNvSpPr txBox="1"/>
            <p:nvPr/>
          </p:nvSpPr>
          <p:spPr>
            <a:xfrm>
              <a:off x="3203973" y="3273667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EDF8777-C5D8-C44D-8EF2-0E3C4373C8A2}"/>
                </a:ext>
              </a:extLst>
            </p:cNvPr>
            <p:cNvSpPr txBox="1"/>
            <p:nvPr/>
          </p:nvSpPr>
          <p:spPr>
            <a:xfrm>
              <a:off x="4370030" y="3511461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4B9E52C-C827-EF81-CAA9-5C346D239B3E}"/>
                </a:ext>
              </a:extLst>
            </p:cNvPr>
            <p:cNvCxnSpPr>
              <a:cxnSpLocks/>
            </p:cNvCxnSpPr>
            <p:nvPr/>
          </p:nvCxnSpPr>
          <p:spPr>
            <a:xfrm>
              <a:off x="4416467" y="3866704"/>
              <a:ext cx="0" cy="280915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A3B4A9FB-162F-4E00-208F-1C8C3BC0B141}"/>
                </a:ext>
              </a:extLst>
            </p:cNvPr>
            <p:cNvCxnSpPr>
              <a:cxnSpLocks/>
            </p:cNvCxnSpPr>
            <p:nvPr/>
          </p:nvCxnSpPr>
          <p:spPr>
            <a:xfrm>
              <a:off x="3607122" y="3685993"/>
              <a:ext cx="0" cy="451364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8D8338B3-9EC3-6A56-6F0E-DEC0BA46DAFB}"/>
                </a:ext>
              </a:extLst>
            </p:cNvPr>
            <p:cNvCxnSpPr>
              <a:cxnSpLocks/>
            </p:cNvCxnSpPr>
            <p:nvPr/>
          </p:nvCxnSpPr>
          <p:spPr>
            <a:xfrm>
              <a:off x="3976874" y="3795086"/>
              <a:ext cx="379021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F434BD42-B6D3-1DF9-E27B-8BF01117C879}"/>
                </a:ext>
              </a:extLst>
            </p:cNvPr>
            <p:cNvCxnSpPr>
              <a:cxnSpLocks/>
            </p:cNvCxnSpPr>
            <p:nvPr/>
          </p:nvCxnSpPr>
          <p:spPr>
            <a:xfrm>
              <a:off x="3667694" y="3635555"/>
              <a:ext cx="309180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88ADEA1-A1C6-352E-E5A6-B2F307EE0E2B}"/>
                </a:ext>
              </a:extLst>
            </p:cNvPr>
            <p:cNvSpPr txBox="1"/>
            <p:nvPr/>
          </p:nvSpPr>
          <p:spPr>
            <a:xfrm>
              <a:off x="3945624" y="4228768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</a:t>
              </a:r>
              <a:r>
                <a:rPr lang="en-US" altLang="ko-KR" dirty="0" err="1">
                  <a:solidFill>
                    <a:schemeClr val="tx1"/>
                  </a:solidFill>
                </a:rPr>
                <a:t>x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, </a:t>
              </a:r>
              <a:r>
                <a:rPr lang="en-US" altLang="ko-KR" dirty="0" err="1">
                  <a:solidFill>
                    <a:schemeClr val="tx1"/>
                  </a:solidFill>
                </a:rPr>
                <a:t>y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37" name="직선 화살표 연결선 36">
              <a:extLst>
                <a:ext uri="{FF2B5EF4-FFF2-40B4-BE49-F238E27FC236}">
                  <a16:creationId xmlns:a16="http://schemas.microsoft.com/office/drawing/2014/main" id="{C073775F-6A61-1895-1F7A-A93B5CA846A0}"/>
                </a:ext>
              </a:extLst>
            </p:cNvPr>
            <p:cNvCxnSpPr>
              <a:stCxn id="27" idx="1"/>
              <a:endCxn id="29" idx="5"/>
            </p:cNvCxnSpPr>
            <p:nvPr/>
          </p:nvCxnSpPr>
          <p:spPr>
            <a:xfrm flipH="1" flipV="1">
              <a:off x="3649953" y="3678386"/>
              <a:ext cx="292580" cy="426402"/>
            </a:xfrm>
            <a:prstGeom prst="straightConnector1">
              <a:avLst/>
            </a:prstGeom>
            <a:noFill/>
            <a:ln w="38100">
              <a:solidFill>
                <a:srgbClr val="0000FF"/>
              </a:solidFill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29000A8C-0877-9ACB-546C-7DB194E8D6C4}"/>
              </a:ext>
            </a:extLst>
          </p:cNvPr>
          <p:cNvCxnSpPr>
            <a:cxnSpLocks/>
          </p:cNvCxnSpPr>
          <p:nvPr/>
        </p:nvCxnSpPr>
        <p:spPr>
          <a:xfrm>
            <a:off x="15411360" y="4289018"/>
            <a:ext cx="0" cy="345777"/>
          </a:xfrm>
          <a:prstGeom prst="line">
            <a:avLst/>
          </a:prstGeom>
          <a:ln w="38100">
            <a:solidFill>
              <a:srgbClr val="FFFF00"/>
            </a:solidFill>
            <a:prstDash val="sysDot"/>
          </a:ln>
          <a:effectLst>
            <a:glow rad="25400">
              <a:schemeClr val="tx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98E9C916-7775-6D3F-0A56-049A7A5CC4B6}"/>
              </a:ext>
            </a:extLst>
          </p:cNvPr>
          <p:cNvSpPr txBox="1"/>
          <p:nvPr/>
        </p:nvSpPr>
        <p:spPr>
          <a:xfrm>
            <a:off x="14975450" y="4021491"/>
            <a:ext cx="871819" cy="21544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400" dirty="0">
                <a:solidFill>
                  <a:srgbClr val="FFFF00"/>
                </a:solidFill>
                <a:effectLst>
                  <a:glow rad="50800">
                    <a:schemeClr val="tx1"/>
                  </a:glow>
                </a:effectLst>
              </a:rPr>
              <a:t>Partition</a:t>
            </a:r>
            <a:endParaRPr lang="ko-KR" altLang="en-US" sz="1400" baseline="-25000" dirty="0">
              <a:solidFill>
                <a:srgbClr val="FFFF00"/>
              </a:solidFill>
              <a:effectLst>
                <a:glow rad="50800">
                  <a:schemeClr val="tx1"/>
                </a:glow>
              </a:effectLst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6F5CE6FC-3CAE-475E-0154-6F2DF1FCEBC2}"/>
              </a:ext>
            </a:extLst>
          </p:cNvPr>
          <p:cNvSpPr/>
          <p:nvPr/>
        </p:nvSpPr>
        <p:spPr>
          <a:xfrm>
            <a:off x="15378994" y="5045823"/>
            <a:ext cx="108000" cy="108000"/>
          </a:xfrm>
          <a:prstGeom prst="rect">
            <a:avLst/>
          </a:prstGeom>
          <a:solidFill>
            <a:schemeClr val="bg2">
              <a:lumMod val="75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91271127-F1EE-19EE-3FFA-3026A5252F41}"/>
              </a:ext>
            </a:extLst>
          </p:cNvPr>
          <p:cNvSpPr/>
          <p:nvPr/>
        </p:nvSpPr>
        <p:spPr>
          <a:xfrm>
            <a:off x="15618524" y="5045823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62912B7F-0D30-A14F-C8AE-B30FA1DC7BF5}"/>
              </a:ext>
            </a:extLst>
          </p:cNvPr>
          <p:cNvCxnSpPr/>
          <p:nvPr/>
        </p:nvCxnSpPr>
        <p:spPr>
          <a:xfrm>
            <a:off x="15432994" y="5153823"/>
            <a:ext cx="0" cy="1034018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3" name="표 42">
            <a:extLst>
              <a:ext uri="{FF2B5EF4-FFF2-40B4-BE49-F238E27FC236}">
                <a16:creationId xmlns:a16="http://schemas.microsoft.com/office/drawing/2014/main" id="{F8F2E6FB-3960-0D7C-E6CB-13CB3A585D42}"/>
              </a:ext>
            </a:extLst>
          </p:cNvPr>
          <p:cNvGraphicFramePr>
            <a:graphicFrameLocks noGrp="1"/>
          </p:cNvGraphicFramePr>
          <p:nvPr/>
        </p:nvGraphicFramePr>
        <p:xfrm>
          <a:off x="15781112" y="4292903"/>
          <a:ext cx="951806" cy="806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180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608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091045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Serial vs Parallel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Appendix(SerDes) (1)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4174652"/>
              </p:ext>
            </p:extLst>
          </p:nvPr>
        </p:nvGraphicFramePr>
        <p:xfrm>
          <a:off x="83626" y="868118"/>
          <a:ext cx="11974527" cy="58984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9844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※ SerDes(Serializer-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Deserializer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직렬화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(Serializer)-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병렬화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Deserializer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줄임말로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제한된 입출력 신호를 보상하기 위해 고속 통신에서 일반적으로 사용되는 기능 블록들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(Functional Blocks)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고속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serial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통신을 위해 송신 측에서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직렬로 변환하고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 측에서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병렬로 변환하는 기능 블록을 가리킴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송수신단 동기화를 위해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clock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주요 용도는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I/O pin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또는 상호접속의 수를 최소화하여 단일 라인 또는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차동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라인으로 데이터 전송을 제공하는 것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Functional Block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PISO(Parallel In, Serial Out)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병렬 클럭 입력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(Parallel Clock Input),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데이터 입력 세트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(Data Input Set),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입력 데이터 래치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(Input Data Latch)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구성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내외부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PLL(Phase Lock Loop)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이용하여 병렬 클럭을 직렬 주파수 크기까지 곱할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간단한 형태는 병렬 클럭당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번씩 병렬 데이터를 수신하고 더 높은 직렬 클럭 속도로 데이터를 전환하는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single shift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가지는 것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클럭 도메인 간에 데이터를 전송할 때 발생하는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준안정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(Metastability)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방지하기 위해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double buffer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사용할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SIPO(Serial In, Parallel Out)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 클럭 출력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(Receive Clock Output),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데이터 출력 세트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(Data Output Set),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출력 데이터 래치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(Output Data Latch)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구성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serial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stream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정보를 추출하여 수신 클럭 정보를 획득하고 수신 받은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stream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이해할 수 있는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복구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timing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정보를 전송하지 않는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SerDes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수신단의 기준 클럭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(Reference Clock)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수신된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stream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자체의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timing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활용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데이터를 정확하게 수신 받기 위해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PLL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회로를 활용해 올바른 전송 주파수로 수신 클럭을 재설정하고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클럭을 병렬로 나눔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(2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이중 버퍼로 연결된 구조로 구현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serial stream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위해 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다른 하나는 더 느린 병렬 측을 위해 데이터 보관하는데 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1F878DD6-2ECA-C0BA-DF9C-7C750D47EAF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4111" y="4180468"/>
            <a:ext cx="2750289" cy="2510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9740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35877</TotalTime>
  <Words>17517</Words>
  <Application>Microsoft Office PowerPoint</Application>
  <PresentationFormat>와이드스크린</PresentationFormat>
  <Paragraphs>1562</Paragraphs>
  <Slides>87</Slides>
  <Notes>46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87</vt:i4>
      </vt:variant>
    </vt:vector>
  </HeadingPairs>
  <TitlesOfParts>
    <vt:vector size="91" baseType="lpstr">
      <vt:lpstr>맑은 고딕</vt:lpstr>
      <vt:lpstr>Arial</vt:lpstr>
      <vt:lpstr>Times New Roman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성호 김</dc:creator>
  <cp:lastModifiedBy>성호 김</cp:lastModifiedBy>
  <cp:revision>1112</cp:revision>
  <dcterms:created xsi:type="dcterms:W3CDTF">2023-11-29T11:04:36Z</dcterms:created>
  <dcterms:modified xsi:type="dcterms:W3CDTF">2024-05-04T12:34:56Z</dcterms:modified>
</cp:coreProperties>
</file>